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9.svg" ContentType="image/svg+xml"/>
  <Override PartName="/ppt/media/image21.svg" ContentType="image/svg+xml"/>
  <Override PartName="/ppt/media/image23.svg" ContentType="image/svg+xml"/>
  <Override PartName="/ppt/media/image2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648" r:id="rId1"/>
  </p:sldMasterIdLst>
  <p:notesMasterIdLst>
    <p:notesMasterId r:id="rId29"/>
  </p:notesMasterIdLst>
  <p:handoutMasterIdLst>
    <p:handoutMasterId r:id="rId40"/>
  </p:handoutMasterIdLst>
  <p:sldIdLst>
    <p:sldId id="256" r:id="rId3"/>
    <p:sldId id="260" r:id="rId4"/>
    <p:sldId id="268" r:id="rId5"/>
    <p:sldId id="286" r:id="rId6"/>
    <p:sldId id="288" r:id="rId7"/>
    <p:sldId id="290" r:id="rId8"/>
    <p:sldId id="257" r:id="rId9"/>
    <p:sldId id="263" r:id="rId10"/>
    <p:sldId id="311" r:id="rId11"/>
    <p:sldId id="291" r:id="rId12"/>
    <p:sldId id="292" r:id="rId13"/>
    <p:sldId id="333" r:id="rId14"/>
    <p:sldId id="303" r:id="rId15"/>
    <p:sldId id="370" r:id="rId16"/>
    <p:sldId id="392" r:id="rId17"/>
    <p:sldId id="304" r:id="rId18"/>
    <p:sldId id="289" r:id="rId19"/>
    <p:sldId id="302" r:id="rId20"/>
    <p:sldId id="271" r:id="rId21"/>
    <p:sldId id="349" r:id="rId22"/>
    <p:sldId id="352" r:id="rId23"/>
    <p:sldId id="348" r:id="rId24"/>
    <p:sldId id="350" r:id="rId25"/>
    <p:sldId id="353" r:id="rId26"/>
    <p:sldId id="356" r:id="rId27"/>
    <p:sldId id="351" r:id="rId28"/>
    <p:sldId id="357" r:id="rId30"/>
    <p:sldId id="358" r:id="rId31"/>
    <p:sldId id="325" r:id="rId32"/>
    <p:sldId id="393" r:id="rId33"/>
    <p:sldId id="324" r:id="rId34"/>
    <p:sldId id="283" r:id="rId35"/>
    <p:sldId id="287" r:id="rId36"/>
    <p:sldId id="273" r:id="rId37"/>
    <p:sldId id="285" r:id="rId38"/>
    <p:sldId id="259" r:id="rId39"/>
  </p:sldIdLst>
  <p:sldSz cx="12192000" cy="6858000"/>
  <p:notesSz cx="6858000" cy="9144000"/>
  <p:custDataLst>
    <p:tags r:id="rId4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AFF3"/>
    <a:srgbClr val="659CF7"/>
    <a:srgbClr val="4472D4"/>
    <a:srgbClr val="E64534"/>
    <a:srgbClr val="FF7F60"/>
    <a:srgbClr val="1370C6"/>
    <a:srgbClr val="D6000D"/>
    <a:srgbClr val="21D09F"/>
    <a:srgbClr val="09D0D3"/>
    <a:srgbClr val="099E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07"/>
    <p:restoredTop sz="94674"/>
  </p:normalViewPr>
  <p:slideViewPr>
    <p:cSldViewPr snapToGrid="0" snapToObjects="1">
      <p:cViewPr varScale="1">
        <p:scale>
          <a:sx n="70" d="100"/>
          <a:sy n="70" d="100"/>
        </p:scale>
        <p:origin x="4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79.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E74914-7793-4309-BF6C-A313940198C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8EA595-243D-4C0A-B3B9-A4994DEEE560}"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FD57C6-A728-9F4D-A938-354696341FC0}"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187E91-707B-D34B-A928-ABF880D4803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31EDC4B-BC71-CF4B-A4C8-86C02ED882AE}"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DC6A507-977B-474D-B473-B68C97154174}" type="slidenum">
              <a:rPr kumimoji="1" lang="zh-CN" altLang="en-US" smtClean="0"/>
            </a:fld>
            <a:endParaRPr kumimoji="1" lang="zh-CN" altLang="en-US"/>
          </a:p>
        </p:txBody>
      </p:sp>
      <p:pic>
        <p:nvPicPr>
          <p:cNvPr id="3" name="图片 2"/>
          <p:cNvPicPr>
            <a:picLocks noChangeAspect="1"/>
          </p:cNvPicPr>
          <p:nvPr userDrawn="1"/>
        </p:nvPicPr>
        <p:blipFill>
          <a:blip r:embed="rId2"/>
          <a:stretch>
            <a:fillRect/>
          </a:stretch>
        </p:blipFill>
        <p:spPr>
          <a:xfrm>
            <a:off x="0" y="0"/>
            <a:ext cx="12192000" cy="6858000"/>
          </a:xfrm>
          <a:prstGeom prst="rect">
            <a:avLst/>
          </a:prstGeom>
        </p:spPr>
      </p:pic>
      <p:pic>
        <p:nvPicPr>
          <p:cNvPr id="7" name="图片 6"/>
          <p:cNvPicPr>
            <a:picLocks noChangeAspect="1"/>
          </p:cNvPicPr>
          <p:nvPr userDrawn="1"/>
        </p:nvPicPr>
        <p:blipFill>
          <a:blip r:embed="rId3"/>
          <a:stretch>
            <a:fillRect/>
          </a:stretch>
        </p:blipFill>
        <p:spPr>
          <a:xfrm>
            <a:off x="10151085" y="260336"/>
            <a:ext cx="1639006" cy="46950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08F3E81-FD96-B245-BD06-0387C4EE939D}"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DC6A507-977B-474D-B473-B68C97154174}" type="slidenum">
              <a:rPr kumimoji="1" lang="zh-CN" altLang="en-US" smtClean="0"/>
            </a:fld>
            <a:endParaRPr kumimoji="1" lang="zh-CN" altLang="en-US"/>
          </a:p>
        </p:txBody>
      </p:sp>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7" name="灯片编号占位符 5"/>
          <p:cNvSpPr txBox="1"/>
          <p:nvPr userDrawn="1"/>
        </p:nvSpPr>
        <p:spPr>
          <a:xfrm>
            <a:off x="10256255" y="6396037"/>
            <a:ext cx="1935745" cy="285750"/>
          </a:xfrm>
          <a:prstGeom prst="rect">
            <a:avLst/>
          </a:prstGeom>
        </p:spPr>
        <p:txBody>
          <a:bodyPr vert="horz" lIns="91440" tIns="45720" rIns="91440" bIns="45720" rtlCol="0" anchor="ctr"/>
          <a:lstStyle>
            <a:lvl1pPr algn="r">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第</a:t>
            </a:r>
            <a:fld id="{79A1C5EB-3C18-4AA9-A37B-94291077C0DD}" type="slidenum">
              <a:rPr kumimoji="0" lang="zh-CN" altLang="en-US" sz="1400" b="0" i="0" u="none" strike="noStrike" kern="1200" cap="none" spc="0" normalizeH="0" baseline="0" noProof="0" smtClean="0">
                <a:ln>
                  <a:noFill/>
                </a:ln>
                <a:effectLst/>
                <a:uLnTx/>
                <a:uFillTx/>
                <a:latin typeface="微软雅黑" panose="020B0503020204020204" pitchFamily="34" charset="-122"/>
                <a:ea typeface="微软雅黑" panose="020B0503020204020204" pitchFamily="34" charset="-122"/>
                <a:cs typeface="+mn-cs"/>
              </a:rPr>
            </a:fld>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页，共</a:t>
            </a:r>
            <a:r>
              <a:rPr kumimoji="0" lang="en-US" altLang="zh-CN"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11</a:t>
            </a:r>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页</a:t>
            </a:r>
            <a:endPar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userDrawn="1"/>
        </p:nvPicPr>
        <p:blipFill>
          <a:blip r:embed="rId3"/>
          <a:stretch>
            <a:fillRect/>
          </a:stretch>
        </p:blipFill>
        <p:spPr>
          <a:xfrm>
            <a:off x="10151085" y="260336"/>
            <a:ext cx="1639006" cy="46950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正文">
    <p:spTree>
      <p:nvGrpSpPr>
        <p:cNvPr id="1" name=""/>
        <p:cNvGrpSpPr/>
        <p:nvPr/>
      </p:nvGrpSpPr>
      <p:grpSpPr>
        <a:xfrm>
          <a:off x="0" y="0"/>
          <a:ext cx="0" cy="0"/>
          <a:chOff x="0" y="0"/>
          <a:chExt cx="0" cy="0"/>
        </a:xfrm>
      </p:grpSpPr>
      <p:sp>
        <p:nvSpPr>
          <p:cNvPr id="2" name="灯片编号占位符 5"/>
          <p:cNvSpPr txBox="1"/>
          <p:nvPr userDrawn="1"/>
        </p:nvSpPr>
        <p:spPr>
          <a:xfrm>
            <a:off x="10256255" y="6396037"/>
            <a:ext cx="1935745" cy="285750"/>
          </a:xfrm>
          <a:prstGeom prst="rect">
            <a:avLst/>
          </a:prstGeom>
        </p:spPr>
        <p:txBody>
          <a:bodyPr vert="horz" lIns="91440" tIns="45720" rIns="91440" bIns="45720" rtlCol="0" anchor="ctr"/>
          <a:lstStyle>
            <a:lvl1pPr algn="r">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第</a:t>
            </a:r>
            <a:fld id="{79A1C5EB-3C18-4AA9-A37B-94291077C0DD}" type="slidenum">
              <a:rPr kumimoji="0" lang="zh-CN" altLang="en-US" sz="1400" b="0" i="0" u="none" strike="noStrike" kern="1200" cap="none" spc="0" normalizeH="0" baseline="0" noProof="0" smtClean="0">
                <a:ln>
                  <a:noFill/>
                </a:ln>
                <a:effectLst/>
                <a:uLnTx/>
                <a:uFillTx/>
                <a:latin typeface="微软雅黑" panose="020B0503020204020204" pitchFamily="34" charset="-122"/>
                <a:ea typeface="微软雅黑" panose="020B0503020204020204" pitchFamily="34" charset="-122"/>
                <a:cs typeface="+mn-cs"/>
              </a:rPr>
            </a:fld>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页，共</a:t>
            </a:r>
            <a:r>
              <a:rPr kumimoji="0" lang="en-US" altLang="zh-CN"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11</a:t>
            </a:r>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页</a:t>
            </a:r>
            <a:endPar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userDrawn="1"/>
        </p:nvSpPr>
        <p:spPr>
          <a:xfrm>
            <a:off x="623455" y="755976"/>
            <a:ext cx="11568545" cy="569241"/>
          </a:xfrm>
          <a:prstGeom prst="rect">
            <a:avLst/>
          </a:prstGeom>
          <a:gradFill>
            <a:gsLst>
              <a:gs pos="0">
                <a:srgbClr val="C00000"/>
              </a:gs>
              <a:gs pos="100000">
                <a:srgbClr val="C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内容占位符 2"/>
          <p:cNvSpPr>
            <a:spLocks noGrp="1"/>
          </p:cNvSpPr>
          <p:nvPr>
            <p:ph idx="15" hasCustomPrompt="1"/>
          </p:nvPr>
        </p:nvSpPr>
        <p:spPr>
          <a:xfrm>
            <a:off x="764575" y="2311381"/>
            <a:ext cx="10516234" cy="985371"/>
          </a:xfrm>
          <a:prstGeom prst="rect">
            <a:avLst/>
          </a:prstGeom>
        </p:spPr>
        <p:txBody>
          <a:bodyPr/>
          <a:lstStyle>
            <a:lvl1pPr marL="342900" indent="-342900" algn="just">
              <a:lnSpc>
                <a:spcPct val="150000"/>
              </a:lnSpc>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1pPr>
            <a:lvl2pPr>
              <a:defRPr sz="1600"/>
            </a:lvl2pPr>
            <a:lvl3pPr>
              <a:defRPr sz="1600"/>
            </a:lvl3pPr>
            <a:lvl4pPr>
              <a:defRPr sz="1600"/>
            </a:lvl4pPr>
            <a:lvl5pPr>
              <a:defRPr sz="1600"/>
            </a:lvl5pPr>
          </a:lstStyle>
          <a:p>
            <a:pPr lvl="0"/>
            <a:r>
              <a:rPr kumimoji="1" lang="zh-CN" altLang="en-US" dirty="0"/>
              <a:t>单击此处编辑母版一级文本样式单击此处编辑母版一级文本样式单击此处编辑母版一级文本样式单击此处编辑母版一级文本样式单击此处编辑母版一级文本样式单击此处编辑母版一级文本样式</a:t>
            </a:r>
            <a:endParaRPr kumimoji="1" lang="en-US" altLang="zh-CN" dirty="0"/>
          </a:p>
        </p:txBody>
      </p:sp>
      <p:sp>
        <p:nvSpPr>
          <p:cNvPr id="6" name="内容占位符 2"/>
          <p:cNvSpPr>
            <a:spLocks noGrp="1"/>
          </p:cNvSpPr>
          <p:nvPr>
            <p:ph idx="16" hasCustomPrompt="1"/>
          </p:nvPr>
        </p:nvSpPr>
        <p:spPr>
          <a:xfrm>
            <a:off x="764575" y="1529674"/>
            <a:ext cx="10516234" cy="451792"/>
          </a:xfrm>
          <a:prstGeom prst="rect">
            <a:avLst/>
          </a:prstGeom>
        </p:spPr>
        <p:txBody>
          <a:bodyPr/>
          <a:lstStyle>
            <a:lvl1pPr marL="342900" indent="-342900" algn="just">
              <a:lnSpc>
                <a:spcPct val="150000"/>
              </a:lnSpc>
              <a:buFont typeface="Arial" panose="020B0604020202020204" pitchFamily="34" charset="0"/>
              <a:buChar char="•"/>
              <a:defRPr sz="2200" b="1">
                <a:solidFill>
                  <a:schemeClr val="bg1"/>
                </a:solidFill>
                <a:latin typeface="微软雅黑" panose="020B0503020204020204" pitchFamily="34" charset="-122"/>
                <a:ea typeface="微软雅黑" panose="020B0503020204020204" pitchFamily="34" charset="-122"/>
              </a:defRPr>
            </a:lvl1pPr>
            <a:lvl2pPr>
              <a:defRPr sz="1600"/>
            </a:lvl2pPr>
            <a:lvl3pPr>
              <a:defRPr sz="1600"/>
            </a:lvl3pPr>
            <a:lvl4pPr>
              <a:defRPr sz="1600"/>
            </a:lvl4pPr>
            <a:lvl5pPr>
              <a:defRPr sz="1600"/>
            </a:lvl5pPr>
          </a:lstStyle>
          <a:p>
            <a:pPr lvl="0"/>
            <a:r>
              <a:rPr kumimoji="1" lang="zh-CN" altLang="en-US" dirty="0"/>
              <a:t>单击此处编辑母版副标题文本样式</a:t>
            </a:r>
            <a:endParaRPr kumimoji="1" lang="zh-CN" altLang="en-US" dirty="0"/>
          </a:p>
        </p:txBody>
      </p:sp>
      <p:sp>
        <p:nvSpPr>
          <p:cNvPr id="7" name="内容占位符 2"/>
          <p:cNvSpPr>
            <a:spLocks noGrp="1"/>
          </p:cNvSpPr>
          <p:nvPr>
            <p:ph idx="17" hasCustomPrompt="1"/>
          </p:nvPr>
        </p:nvSpPr>
        <p:spPr>
          <a:xfrm>
            <a:off x="764575" y="3561249"/>
            <a:ext cx="10516234" cy="821740"/>
          </a:xfrm>
          <a:prstGeom prst="rect">
            <a:avLst/>
          </a:prstGeom>
        </p:spPr>
        <p:txBody>
          <a:bodyPr/>
          <a:lstStyle>
            <a:lvl1pPr marL="342900" indent="-342900" algn="just">
              <a:lnSpc>
                <a:spcPct val="150000"/>
              </a:lnSpc>
              <a:buFont typeface="Arial" panose="020B0604020202020204" pitchFamily="34" charset="0"/>
              <a:buChar char="•"/>
              <a:defRPr sz="1600">
                <a:solidFill>
                  <a:schemeClr val="bg1"/>
                </a:solidFill>
                <a:latin typeface="微软雅黑" panose="020B0503020204020204" pitchFamily="34" charset="-122"/>
                <a:ea typeface="微软雅黑" panose="020B0503020204020204" pitchFamily="34" charset="-122"/>
              </a:defRPr>
            </a:lvl1pPr>
            <a:lvl2pPr>
              <a:defRPr sz="1600"/>
            </a:lvl2pPr>
            <a:lvl3pPr>
              <a:defRPr sz="1600"/>
            </a:lvl3pPr>
            <a:lvl4pPr>
              <a:defRPr sz="1600"/>
            </a:lvl4pPr>
            <a:lvl5pPr>
              <a:defRPr sz="1600"/>
            </a:lvl5pPr>
          </a:lstStyle>
          <a:p>
            <a:pPr lvl="0"/>
            <a:r>
              <a:rPr kumimoji="1" lang="zh-CN" altLang="en-US" dirty="0"/>
              <a:t>单击此处编辑母版文本二级样式单击此处编辑母版文本二级样式单击此处编辑母版文本二级样式单击此处编辑母版文本二级样式</a:t>
            </a:r>
            <a:endParaRPr kumimoji="1" lang="en-US" altLang="zh-CN" dirty="0"/>
          </a:p>
        </p:txBody>
      </p:sp>
      <p:sp>
        <p:nvSpPr>
          <p:cNvPr id="8" name="内容占位符 2"/>
          <p:cNvSpPr>
            <a:spLocks noGrp="1"/>
          </p:cNvSpPr>
          <p:nvPr>
            <p:ph idx="18" hasCustomPrompt="1"/>
          </p:nvPr>
        </p:nvSpPr>
        <p:spPr>
          <a:xfrm>
            <a:off x="764575" y="4557432"/>
            <a:ext cx="10516234" cy="892857"/>
          </a:xfrm>
          <a:prstGeom prst="rect">
            <a:avLst/>
          </a:prstGeom>
        </p:spPr>
        <p:txBody>
          <a:bodyPr/>
          <a:lstStyle>
            <a:lvl1pPr marL="342900" indent="-342900" algn="just">
              <a:lnSpc>
                <a:spcPct val="150000"/>
              </a:lnSpc>
              <a:buFont typeface="Arial" panose="020B0604020202020204" pitchFamily="34" charset="0"/>
              <a:buChar char="•"/>
              <a:defRPr sz="1400">
                <a:solidFill>
                  <a:schemeClr val="bg1"/>
                </a:solidFill>
                <a:latin typeface="微软雅黑" panose="020B0503020204020204" pitchFamily="34" charset="-122"/>
                <a:ea typeface="微软雅黑" panose="020B0503020204020204" pitchFamily="34" charset="-122"/>
              </a:defRPr>
            </a:lvl1pPr>
            <a:lvl2pPr>
              <a:defRPr sz="1600"/>
            </a:lvl2pPr>
            <a:lvl3pPr>
              <a:defRPr sz="1600"/>
            </a:lvl3pPr>
            <a:lvl4pPr>
              <a:defRPr sz="1600"/>
            </a:lvl4pPr>
            <a:lvl5pPr>
              <a:defRPr sz="1600"/>
            </a:lvl5pPr>
          </a:lstStyle>
          <a:p>
            <a:pPr lvl="0"/>
            <a:r>
              <a:rPr kumimoji="1" lang="zh-CN" altLang="en-US" dirty="0"/>
              <a:t>单击此处编辑母版文本二级样式单击此处编辑母版文本二级样式单击此处编辑母版文本二级样式单击此处编辑母版文本二级样式</a:t>
            </a:r>
            <a:endParaRPr kumimoji="1"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08F3E81-FD96-B245-BD06-0387C4EE939D}"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DC6A507-977B-474D-B473-B68C97154174}" type="slidenum">
              <a:rPr kumimoji="1" lang="zh-CN" altLang="en-US" smtClean="0"/>
            </a:fld>
            <a:endParaRPr kumimoji="1" lang="zh-CN" altLang="en-US"/>
          </a:p>
        </p:txBody>
      </p:sp>
      <p:sp>
        <p:nvSpPr>
          <p:cNvPr id="7" name="灯片编号占位符 5"/>
          <p:cNvSpPr txBox="1"/>
          <p:nvPr userDrawn="1"/>
        </p:nvSpPr>
        <p:spPr>
          <a:xfrm>
            <a:off x="10256255" y="6396037"/>
            <a:ext cx="1935745" cy="285750"/>
          </a:xfrm>
          <a:prstGeom prst="rect">
            <a:avLst/>
          </a:prstGeom>
        </p:spPr>
        <p:txBody>
          <a:bodyPr vert="horz" lIns="91440" tIns="45720" rIns="91440" bIns="45720" rtlCol="0" anchor="ctr"/>
          <a:lstStyle>
            <a:lvl1pPr algn="r">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第</a:t>
            </a:r>
            <a:fld id="{79A1C5EB-3C18-4AA9-A37B-94291077C0DD}" type="slidenum">
              <a:rPr kumimoji="0" lang="zh-CN" altLang="en-US" sz="1400" b="0" i="0" u="none" strike="noStrike" kern="1200" cap="none" spc="0" normalizeH="0" baseline="0" noProof="0" smtClean="0">
                <a:ln>
                  <a:noFill/>
                </a:ln>
                <a:effectLst/>
                <a:uLnTx/>
                <a:uFillTx/>
                <a:latin typeface="微软雅黑" panose="020B0503020204020204" pitchFamily="34" charset="-122"/>
                <a:ea typeface="微软雅黑" panose="020B0503020204020204" pitchFamily="34" charset="-122"/>
                <a:cs typeface="+mn-cs"/>
              </a:rPr>
            </a:fld>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页，共</a:t>
            </a:r>
            <a:r>
              <a:rPr kumimoji="0" lang="en-US" altLang="zh-CN"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11</a:t>
            </a:r>
            <a:r>
              <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页</a:t>
            </a:r>
            <a:endPar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49DEE5-835B-1447-B7D3-FD48AD5DCE7F}" type="datetime1">
              <a:rPr kumimoji="1" lang="zh-CN" altLang="en-US" smtClean="0"/>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6A507-977B-474D-B473-B68C97154174}" type="slidenum">
              <a:rPr kumimoji="1" lang="zh-CN" altLang="en-US" smtClean="0"/>
            </a:fld>
            <a:endParaRPr kumimoji="1" lang="zh-CN" altLang="en-US"/>
          </a:p>
        </p:txBody>
      </p:sp>
      <p:pic>
        <p:nvPicPr>
          <p:cNvPr id="12" name="图片 11"/>
          <p:cNvPicPr>
            <a:picLocks noChangeAspect="1"/>
          </p:cNvPicPr>
          <p:nvPr userDrawn="1"/>
        </p:nvPicPr>
        <p:blipFill>
          <a:blip r:embed="rId5"/>
          <a:stretch>
            <a:fillRect/>
          </a:stretch>
        </p:blipFill>
        <p:spPr>
          <a:xfrm>
            <a:off x="0" y="0"/>
            <a:ext cx="12192000" cy="6858000"/>
          </a:xfrm>
          <a:prstGeom prst="rect">
            <a:avLst/>
          </a:prstGeom>
        </p:spPr>
      </p:pic>
      <p:pic>
        <p:nvPicPr>
          <p:cNvPr id="10" name="图片 9"/>
          <p:cNvPicPr>
            <a:picLocks noChangeAspect="1"/>
          </p:cNvPicPr>
          <p:nvPr userDrawn="1"/>
        </p:nvPicPr>
        <p:blipFill>
          <a:blip r:embed="rId6"/>
          <a:stretch>
            <a:fillRect/>
          </a:stretch>
        </p:blipFill>
        <p:spPr>
          <a:xfrm>
            <a:off x="10151085" y="260336"/>
            <a:ext cx="1639006" cy="46950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7" Type="http://schemas.openxmlformats.org/officeDocument/2006/relationships/slideLayout" Target="../slideLayouts/slideLayout3.xml"/><Relationship Id="rId36" Type="http://schemas.openxmlformats.org/officeDocument/2006/relationships/tags" Target="../tags/tag50.xml"/><Relationship Id="rId35" Type="http://schemas.openxmlformats.org/officeDocument/2006/relationships/tags" Target="../tags/tag49.xml"/><Relationship Id="rId34" Type="http://schemas.openxmlformats.org/officeDocument/2006/relationships/tags" Target="../tags/tag48.xml"/><Relationship Id="rId33" Type="http://schemas.openxmlformats.org/officeDocument/2006/relationships/tags" Target="../tags/tag47.xml"/><Relationship Id="rId32" Type="http://schemas.openxmlformats.org/officeDocument/2006/relationships/tags" Target="../tags/tag46.xml"/><Relationship Id="rId31" Type="http://schemas.openxmlformats.org/officeDocument/2006/relationships/tags" Target="../tags/tag45.xml"/><Relationship Id="rId30" Type="http://schemas.openxmlformats.org/officeDocument/2006/relationships/tags" Target="../tags/tag44.xml"/><Relationship Id="rId3" Type="http://schemas.openxmlformats.org/officeDocument/2006/relationships/tags" Target="../tags/tag17.xml"/><Relationship Id="rId29" Type="http://schemas.openxmlformats.org/officeDocument/2006/relationships/tags" Target="../tags/tag43.xml"/><Relationship Id="rId28" Type="http://schemas.openxmlformats.org/officeDocument/2006/relationships/tags" Target="../tags/tag42.xml"/><Relationship Id="rId27" Type="http://schemas.openxmlformats.org/officeDocument/2006/relationships/tags" Target="../tags/tag41.xml"/><Relationship Id="rId26" Type="http://schemas.openxmlformats.org/officeDocument/2006/relationships/tags" Target="../tags/tag40.xml"/><Relationship Id="rId25" Type="http://schemas.openxmlformats.org/officeDocument/2006/relationships/tags" Target="../tags/tag39.xml"/><Relationship Id="rId24" Type="http://schemas.openxmlformats.org/officeDocument/2006/relationships/tags" Target="../tags/tag38.xml"/><Relationship Id="rId23" Type="http://schemas.openxmlformats.org/officeDocument/2006/relationships/tags" Target="../tags/tag37.xml"/><Relationship Id="rId22" Type="http://schemas.openxmlformats.org/officeDocument/2006/relationships/tags" Target="../tags/tag36.xml"/><Relationship Id="rId21" Type="http://schemas.openxmlformats.org/officeDocument/2006/relationships/tags" Target="../tags/tag35.xml"/><Relationship Id="rId20" Type="http://schemas.openxmlformats.org/officeDocument/2006/relationships/tags" Target="../tags/tag34.xml"/><Relationship Id="rId2" Type="http://schemas.openxmlformats.org/officeDocument/2006/relationships/tags" Target="../tags/tag16.xml"/><Relationship Id="rId19" Type="http://schemas.openxmlformats.org/officeDocument/2006/relationships/tags" Target="../tags/tag33.xml"/><Relationship Id="rId18" Type="http://schemas.openxmlformats.org/officeDocument/2006/relationships/tags" Target="../tags/tag32.xml"/><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tags" Target="../tags/tag51.xml"/><Relationship Id="rId1" Type="http://schemas.openxmlformats.org/officeDocument/2006/relationships/hyperlink" Target="saas&#36801;&#31227;&#24635;&#35272;.emmx"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tags" Target="../tags/tag5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54.xml"/><Relationship Id="rId2" Type="http://schemas.openxmlformats.org/officeDocument/2006/relationships/image" Target="../media/image8.png"/><Relationship Id="rId1" Type="http://schemas.openxmlformats.org/officeDocument/2006/relationships/tags" Target="../tags/tag5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tags" Target="../tags/tag5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tags" Target="../tags/tag5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tags" Target="../tags/tag5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tags" Target="../tags/tag58.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60.xml"/><Relationship Id="rId2" Type="http://schemas.openxmlformats.org/officeDocument/2006/relationships/image" Target="../media/image13.png"/><Relationship Id="rId1" Type="http://schemas.openxmlformats.org/officeDocument/2006/relationships/tags" Target="../tags/tag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7.png"/><Relationship Id="rId7" Type="http://schemas.openxmlformats.org/officeDocument/2006/relationships/tags" Target="../tags/tag64.xml"/><Relationship Id="rId6" Type="http://schemas.openxmlformats.org/officeDocument/2006/relationships/image" Target="../media/image16.png"/><Relationship Id="rId5" Type="http://schemas.openxmlformats.org/officeDocument/2006/relationships/tags" Target="../tags/tag63.xml"/><Relationship Id="rId4" Type="http://schemas.openxmlformats.org/officeDocument/2006/relationships/image" Target="../media/image15.png"/><Relationship Id="rId3" Type="http://schemas.openxmlformats.org/officeDocument/2006/relationships/tags" Target="../tags/tag62.xml"/><Relationship Id="rId2" Type="http://schemas.openxmlformats.org/officeDocument/2006/relationships/image" Target="../media/image14.png"/><Relationship Id="rId1" Type="http://schemas.openxmlformats.org/officeDocument/2006/relationships/tags" Target="../tags/tag61.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image" Target="../media/image19.sv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5.sv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tags" Target="../tags/tag75.xml"/><Relationship Id="rId4" Type="http://schemas.openxmlformats.org/officeDocument/2006/relationships/image" Target="../media/image27.png"/><Relationship Id="rId3" Type="http://schemas.openxmlformats.org/officeDocument/2006/relationships/tags" Target="../tags/tag74.xml"/><Relationship Id="rId2" Type="http://schemas.openxmlformats.org/officeDocument/2006/relationships/image" Target="../media/image26.png"/><Relationship Id="rId1" Type="http://schemas.openxmlformats.org/officeDocument/2006/relationships/tags" Target="../tags/tag7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8.xml"/><Relationship Id="rId1" Type="http://schemas.openxmlformats.org/officeDocument/2006/relationships/tags" Target="../tags/tag7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4" Type="http://schemas.openxmlformats.org/officeDocument/2006/relationships/slideLayout" Target="../slideLayouts/slideLayout3.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4032" y="2336779"/>
            <a:ext cx="8825230" cy="1014730"/>
          </a:xfrm>
          <a:prstGeom prst="rect">
            <a:avLst/>
          </a:prstGeom>
          <a:noFill/>
        </p:spPr>
        <p:txBody>
          <a:bodyPr wrap="none" rtlCol="0">
            <a:spAutoFit/>
          </a:bodyPr>
          <a:lstStyle/>
          <a:p>
            <a:r>
              <a:rPr kumimoji="1" lang="en-US" altLang="zh-CN" sz="6000" b="1"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							saas</a:t>
            </a:r>
            <a:r>
              <a:rPr kumimoji="1" lang="zh-CN" altLang="en-US" sz="6000" b="1"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迁移启动会</a:t>
            </a:r>
            <a:endParaRPr kumimoji="1" lang="zh-CN" altLang="en-US" sz="6000" b="1"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1664523" y="1780390"/>
            <a:ext cx="4269117" cy="523220"/>
          </a:xfrm>
          <a:prstGeom prst="rect">
            <a:avLst/>
          </a:prstGeom>
          <a:noFill/>
        </p:spPr>
        <p:txBody>
          <a:bodyPr wrap="none" rtlCol="0">
            <a:spAutoFit/>
          </a:bodyPr>
          <a:lstStyle/>
          <a:p>
            <a:r>
              <a:rPr kumimoji="1" lang="zh-CN" altLang="en-US"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大数据基础应用平台科</a:t>
            </a:r>
            <a:r>
              <a:rPr kumimoji="1" lang="en-US" altLang="zh-CN"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a:t>
            </a:r>
            <a:endParaRPr kumimoji="1" lang="zh-CN" altLang="en-US"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1664523" y="4340765"/>
            <a:ext cx="1808480" cy="337185"/>
          </a:xfrm>
          <a:prstGeom prst="rect">
            <a:avLst/>
          </a:prstGeom>
          <a:noFill/>
        </p:spPr>
        <p:txBody>
          <a:bodyPr wrap="none" rtlCol="0">
            <a:spAutoFit/>
          </a:bodyPr>
          <a:lstStyle/>
          <a:p>
            <a:r>
              <a:rPr kumimoji="1" lang="zh-CN" altLang="en-US" sz="1600" dirty="0">
                <a:solidFill>
                  <a:schemeClr val="bg1">
                    <a:lumMod val="65000"/>
                  </a:schemeClr>
                </a:solidFill>
                <a:latin typeface="微软雅黑" panose="020B0503020204020204" pitchFamily="34" charset="-122"/>
                <a:ea typeface="微软雅黑" panose="020B0503020204020204" pitchFamily="34" charset="-122"/>
              </a:rPr>
              <a:t>汇报人员：</a:t>
            </a:r>
            <a:r>
              <a:rPr kumimoji="1" lang="zh-CN" sz="1600" dirty="0">
                <a:solidFill>
                  <a:schemeClr val="bg1">
                    <a:lumMod val="65000"/>
                  </a:schemeClr>
                </a:solidFill>
                <a:latin typeface="微软雅黑" panose="020B0503020204020204" pitchFamily="34" charset="-122"/>
                <a:ea typeface="微软雅黑" panose="020B0503020204020204" pitchFamily="34" charset="-122"/>
              </a:rPr>
              <a:t>张锦琪</a:t>
            </a:r>
            <a:endParaRPr kumimoji="1" lang="zh-CN" sz="16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64523" y="4737551"/>
            <a:ext cx="2329180" cy="337185"/>
          </a:xfrm>
          <a:prstGeom prst="rect">
            <a:avLst/>
          </a:prstGeom>
          <a:noFill/>
        </p:spPr>
        <p:txBody>
          <a:bodyPr wrap="none" rtlCol="0">
            <a:spAutoFit/>
          </a:bodyPr>
          <a:lstStyle/>
          <a:p>
            <a:r>
              <a:rPr kumimoji="1" lang="zh-CN" altLang="en-US" sz="1600" dirty="0">
                <a:solidFill>
                  <a:schemeClr val="bg1">
                    <a:lumMod val="65000"/>
                  </a:schemeClr>
                </a:solidFill>
                <a:latin typeface="微软雅黑" panose="020B0503020204020204" pitchFamily="34" charset="-122"/>
                <a:ea typeface="微软雅黑" panose="020B0503020204020204" pitchFamily="34" charset="-122"/>
              </a:rPr>
              <a:t>汇报时间：</a:t>
            </a:r>
            <a:r>
              <a:rPr kumimoji="1" lang="en-US" altLang="zh-CN" sz="1600">
                <a:solidFill>
                  <a:schemeClr val="bg1">
                    <a:lumMod val="65000"/>
                  </a:schemeClr>
                </a:solidFill>
                <a:latin typeface="微软雅黑" panose="020B0503020204020204" pitchFamily="34" charset="-122"/>
                <a:ea typeface="微软雅黑" panose="020B0503020204020204" pitchFamily="34" charset="-122"/>
              </a:rPr>
              <a:t>2023-06-05</a:t>
            </a:r>
            <a:endParaRPr kumimoji="1" lang="en-US" altLang="zh-CN" sz="16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8" name="直线连接符 7"/>
          <p:cNvCxnSpPr/>
          <p:nvPr/>
        </p:nvCxnSpPr>
        <p:spPr>
          <a:xfrm>
            <a:off x="1742756" y="3525855"/>
            <a:ext cx="7348506" cy="0"/>
          </a:xfrm>
          <a:prstGeom prst="line">
            <a:avLst/>
          </a:prstGeom>
          <a:ln>
            <a:gradFill>
              <a:gsLst>
                <a:gs pos="0">
                  <a:srgbClr val="D6010F"/>
                </a:gs>
                <a:gs pos="100000">
                  <a:srgbClr val="D6010F">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架构设计</a:t>
            </a:r>
            <a:endParaRPr kumimoji="1" lang="zh-CN" altLang="en-US" dirty="0"/>
          </a:p>
        </p:txBody>
      </p:sp>
      <p:sp>
        <p:nvSpPr>
          <p:cNvPr id="7" name="矩形 6"/>
          <p:cNvSpPr/>
          <p:nvPr>
            <p:custDataLst>
              <p:tags r:id="rId1"/>
            </p:custDataLst>
          </p:nvPr>
        </p:nvSpPr>
        <p:spPr>
          <a:xfrm>
            <a:off x="215265" y="2032635"/>
            <a:ext cx="11144885" cy="2821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custDataLst>
              <p:tags r:id="rId2"/>
            </p:custDataLst>
          </p:nvPr>
        </p:nvSpPr>
        <p:spPr>
          <a:xfrm>
            <a:off x="2329815" y="4980940"/>
            <a:ext cx="4439285" cy="149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309880" y="2174240"/>
            <a:ext cx="1462405" cy="368300"/>
          </a:xfrm>
          <a:prstGeom prst="rect">
            <a:avLst/>
          </a:prstGeom>
          <a:noFill/>
        </p:spPr>
        <p:txBody>
          <a:bodyPr wrap="square" rtlCol="0">
            <a:spAutoFit/>
          </a:bodyPr>
          <a:p>
            <a:r>
              <a:rPr lang="zh-CN" altLang="en-US">
                <a:solidFill>
                  <a:schemeClr val="bg1"/>
                </a:solidFill>
              </a:rPr>
              <a:t>数据应用层</a:t>
            </a:r>
            <a:endParaRPr lang="zh-CN" altLang="en-US">
              <a:solidFill>
                <a:schemeClr val="bg1"/>
              </a:solidFill>
            </a:endParaRPr>
          </a:p>
        </p:txBody>
      </p:sp>
      <p:sp>
        <p:nvSpPr>
          <p:cNvPr id="19" name="文本框 18"/>
          <p:cNvSpPr txBox="1"/>
          <p:nvPr>
            <p:custDataLst>
              <p:tags r:id="rId3"/>
            </p:custDataLst>
          </p:nvPr>
        </p:nvSpPr>
        <p:spPr>
          <a:xfrm>
            <a:off x="2424430" y="5033010"/>
            <a:ext cx="737870" cy="645160"/>
          </a:xfrm>
          <a:prstGeom prst="rect">
            <a:avLst/>
          </a:prstGeom>
          <a:noFill/>
        </p:spPr>
        <p:txBody>
          <a:bodyPr wrap="square" rtlCol="0">
            <a:spAutoFit/>
          </a:bodyPr>
          <a:p>
            <a:r>
              <a:rPr lang="zh-CN" altLang="en-US">
                <a:solidFill>
                  <a:schemeClr val="bg1"/>
                </a:solidFill>
              </a:rPr>
              <a:t>租户设施</a:t>
            </a:r>
            <a:endParaRPr lang="zh-CN" altLang="en-US">
              <a:solidFill>
                <a:schemeClr val="bg1"/>
              </a:solidFill>
            </a:endParaRPr>
          </a:p>
        </p:txBody>
      </p:sp>
      <p:sp>
        <p:nvSpPr>
          <p:cNvPr id="23" name="流程图: 磁盘 22"/>
          <p:cNvSpPr/>
          <p:nvPr>
            <p:custDataLst>
              <p:tags r:id="rId4"/>
            </p:custDataLst>
          </p:nvPr>
        </p:nvSpPr>
        <p:spPr>
          <a:xfrm>
            <a:off x="3162300" y="5368290"/>
            <a:ext cx="572770" cy="709295"/>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a:t>mysql</a:t>
            </a:r>
            <a:endParaRPr lang="en-US" altLang="zh-CN"/>
          </a:p>
        </p:txBody>
      </p:sp>
      <p:sp>
        <p:nvSpPr>
          <p:cNvPr id="28" name="矩形 27"/>
          <p:cNvSpPr/>
          <p:nvPr>
            <p:custDataLst>
              <p:tags r:id="rId5"/>
            </p:custDataLst>
          </p:nvPr>
        </p:nvSpPr>
        <p:spPr>
          <a:xfrm>
            <a:off x="243840" y="1425575"/>
            <a:ext cx="11085195" cy="473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展示层</a:t>
            </a:r>
            <a:endParaRPr lang="zh-CN" altLang="en-US"/>
          </a:p>
        </p:txBody>
      </p:sp>
      <p:sp>
        <p:nvSpPr>
          <p:cNvPr id="35" name="矩形 34"/>
          <p:cNvSpPr/>
          <p:nvPr/>
        </p:nvSpPr>
        <p:spPr>
          <a:xfrm>
            <a:off x="1656080" y="2287270"/>
            <a:ext cx="1943100" cy="22993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endParaRPr lang="zh-CN" altLang="en-US"/>
          </a:p>
        </p:txBody>
      </p:sp>
      <p:sp>
        <p:nvSpPr>
          <p:cNvPr id="36" name="矩形 35"/>
          <p:cNvSpPr/>
          <p:nvPr>
            <p:custDataLst>
              <p:tags r:id="rId6"/>
            </p:custDataLst>
          </p:nvPr>
        </p:nvSpPr>
        <p:spPr>
          <a:xfrm>
            <a:off x="3984625" y="2287270"/>
            <a:ext cx="6956425" cy="229933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7" name="文本框 36"/>
          <p:cNvSpPr txBox="1"/>
          <p:nvPr>
            <p:custDataLst>
              <p:tags r:id="rId7"/>
            </p:custDataLst>
          </p:nvPr>
        </p:nvSpPr>
        <p:spPr>
          <a:xfrm>
            <a:off x="1656080" y="2293678"/>
            <a:ext cx="1475740" cy="306705"/>
          </a:xfrm>
          <a:prstGeom prst="rect">
            <a:avLst/>
          </a:prstGeom>
          <a:noFill/>
        </p:spPr>
        <p:txBody>
          <a:bodyPr wrap="square" rtlCol="0">
            <a:spAutoFit/>
          </a:bodyPr>
          <a:p>
            <a:r>
              <a:rPr lang="zh-CN" altLang="en-US" sz="1400">
                <a:solidFill>
                  <a:schemeClr val="bg1"/>
                </a:solidFill>
              </a:rPr>
              <a:t>平台应用</a:t>
            </a:r>
            <a:endParaRPr lang="zh-CN" altLang="en-US" sz="1400">
              <a:solidFill>
                <a:schemeClr val="bg1"/>
              </a:solidFill>
            </a:endParaRPr>
          </a:p>
        </p:txBody>
      </p:sp>
      <p:sp>
        <p:nvSpPr>
          <p:cNvPr id="29" name="矩形 28"/>
          <p:cNvSpPr/>
          <p:nvPr>
            <p:custDataLst>
              <p:tags r:id="rId8"/>
            </p:custDataLst>
          </p:nvPr>
        </p:nvSpPr>
        <p:spPr>
          <a:xfrm>
            <a:off x="1773345" y="2671103"/>
            <a:ext cx="859300" cy="3011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租户入驻</a:t>
            </a:r>
            <a:endParaRPr lang="zh-CN" altLang="en-US" sz="1200"/>
          </a:p>
        </p:txBody>
      </p:sp>
      <p:sp>
        <p:nvSpPr>
          <p:cNvPr id="38" name="矩形 37"/>
          <p:cNvSpPr/>
          <p:nvPr>
            <p:custDataLst>
              <p:tags r:id="rId9"/>
            </p:custDataLst>
          </p:nvPr>
        </p:nvSpPr>
        <p:spPr>
          <a:xfrm>
            <a:off x="1773345" y="3040199"/>
            <a:ext cx="859300" cy="3011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租户管理</a:t>
            </a:r>
            <a:endParaRPr lang="en-US" altLang="zh-CN" sz="1200"/>
          </a:p>
        </p:txBody>
      </p:sp>
      <p:sp>
        <p:nvSpPr>
          <p:cNvPr id="39" name="矩形 38"/>
          <p:cNvSpPr/>
          <p:nvPr>
            <p:custDataLst>
              <p:tags r:id="rId10"/>
            </p:custDataLst>
          </p:nvPr>
        </p:nvSpPr>
        <p:spPr>
          <a:xfrm>
            <a:off x="1772285" y="3399155"/>
            <a:ext cx="851535" cy="2984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用户登录</a:t>
            </a:r>
            <a:endParaRPr lang="zh-CN" altLang="en-US" sz="1200"/>
          </a:p>
        </p:txBody>
      </p:sp>
      <p:sp>
        <p:nvSpPr>
          <p:cNvPr id="40" name="文本框 39"/>
          <p:cNvSpPr txBox="1"/>
          <p:nvPr>
            <p:custDataLst>
              <p:tags r:id="rId11"/>
            </p:custDataLst>
          </p:nvPr>
        </p:nvSpPr>
        <p:spPr>
          <a:xfrm>
            <a:off x="4005858" y="2287270"/>
            <a:ext cx="1475740" cy="306705"/>
          </a:xfrm>
          <a:prstGeom prst="rect">
            <a:avLst/>
          </a:prstGeom>
          <a:noFill/>
        </p:spPr>
        <p:txBody>
          <a:bodyPr wrap="square" rtlCol="0">
            <a:spAutoFit/>
          </a:bodyPr>
          <a:p>
            <a:r>
              <a:rPr lang="zh-CN" altLang="en-US" sz="1400">
                <a:solidFill>
                  <a:schemeClr val="bg1"/>
                </a:solidFill>
              </a:rPr>
              <a:t>租户应用</a:t>
            </a:r>
            <a:endParaRPr lang="zh-CN" altLang="en-US" sz="1400">
              <a:solidFill>
                <a:schemeClr val="bg1"/>
              </a:solidFill>
            </a:endParaRPr>
          </a:p>
        </p:txBody>
      </p:sp>
      <p:sp>
        <p:nvSpPr>
          <p:cNvPr id="41" name="矩形 40"/>
          <p:cNvSpPr/>
          <p:nvPr>
            <p:custDataLst>
              <p:tags r:id="rId12"/>
            </p:custDataLst>
          </p:nvPr>
        </p:nvSpPr>
        <p:spPr>
          <a:xfrm>
            <a:off x="1772285" y="3764915"/>
            <a:ext cx="851535" cy="2984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权限管理</a:t>
            </a:r>
            <a:endParaRPr lang="zh-CN" altLang="en-US" sz="1200"/>
          </a:p>
        </p:txBody>
      </p:sp>
      <p:sp>
        <p:nvSpPr>
          <p:cNvPr id="43" name="矩形 42"/>
          <p:cNvSpPr/>
          <p:nvPr>
            <p:custDataLst>
              <p:tags r:id="rId13"/>
            </p:custDataLst>
          </p:nvPr>
        </p:nvSpPr>
        <p:spPr>
          <a:xfrm>
            <a:off x="224155" y="4973955"/>
            <a:ext cx="1981835" cy="149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custDataLst>
              <p:tags r:id="rId14"/>
            </p:custDataLst>
          </p:nvPr>
        </p:nvSpPr>
        <p:spPr>
          <a:xfrm>
            <a:off x="224790" y="5042535"/>
            <a:ext cx="737870" cy="645160"/>
          </a:xfrm>
          <a:prstGeom prst="rect">
            <a:avLst/>
          </a:prstGeom>
          <a:noFill/>
        </p:spPr>
        <p:txBody>
          <a:bodyPr wrap="square" rtlCol="0">
            <a:spAutoFit/>
          </a:bodyPr>
          <a:p>
            <a:r>
              <a:rPr lang="zh-CN" altLang="en-US">
                <a:solidFill>
                  <a:schemeClr val="bg1"/>
                </a:solidFill>
              </a:rPr>
              <a:t>基础设施</a:t>
            </a:r>
            <a:endParaRPr lang="zh-CN" altLang="en-US">
              <a:solidFill>
                <a:schemeClr val="bg1"/>
              </a:solidFill>
            </a:endParaRPr>
          </a:p>
        </p:txBody>
      </p:sp>
      <p:sp>
        <p:nvSpPr>
          <p:cNvPr id="45" name="流程图: 磁盘 44"/>
          <p:cNvSpPr/>
          <p:nvPr>
            <p:custDataLst>
              <p:tags r:id="rId15"/>
            </p:custDataLst>
          </p:nvPr>
        </p:nvSpPr>
        <p:spPr>
          <a:xfrm>
            <a:off x="1779270" y="5664835"/>
            <a:ext cx="330835" cy="584200"/>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zh-CN" altLang="en-US"/>
              <a:t>配置</a:t>
            </a:r>
            <a:endParaRPr lang="zh-CN" altLang="en-US"/>
          </a:p>
        </p:txBody>
      </p:sp>
      <p:sp>
        <p:nvSpPr>
          <p:cNvPr id="46" name="立方体 45"/>
          <p:cNvSpPr/>
          <p:nvPr/>
        </p:nvSpPr>
        <p:spPr>
          <a:xfrm>
            <a:off x="962660" y="5197475"/>
            <a:ext cx="916305" cy="319405"/>
          </a:xfrm>
          <a:prstGeom prst="cube">
            <a:avLst/>
          </a:prstGeom>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a:sym typeface="+mn-ea"/>
              </a:rPr>
              <a:t>n</a:t>
            </a:r>
            <a:r>
              <a:rPr lang="en-US" altLang="zh-CN">
                <a:sym typeface="+mn-ea"/>
              </a:rPr>
              <a:t>acos</a:t>
            </a:r>
            <a:endParaRPr lang="en-US" altLang="zh-CN">
              <a:sym typeface="+mn-ea"/>
            </a:endParaRPr>
          </a:p>
        </p:txBody>
      </p:sp>
      <p:sp>
        <p:nvSpPr>
          <p:cNvPr id="47" name="流程图: 磁盘 46"/>
          <p:cNvSpPr/>
          <p:nvPr>
            <p:custDataLst>
              <p:tags r:id="rId16"/>
            </p:custDataLst>
          </p:nvPr>
        </p:nvSpPr>
        <p:spPr>
          <a:xfrm>
            <a:off x="1344930" y="5659120"/>
            <a:ext cx="323215" cy="584200"/>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zh-CN" altLang="en-US"/>
              <a:t>用户</a:t>
            </a:r>
            <a:endParaRPr lang="zh-CN" altLang="en-US"/>
          </a:p>
        </p:txBody>
      </p:sp>
      <p:sp>
        <p:nvSpPr>
          <p:cNvPr id="48" name="流程图: 磁盘 47"/>
          <p:cNvSpPr/>
          <p:nvPr>
            <p:custDataLst>
              <p:tags r:id="rId17"/>
            </p:custDataLst>
          </p:nvPr>
        </p:nvSpPr>
        <p:spPr>
          <a:xfrm>
            <a:off x="3890010" y="5368290"/>
            <a:ext cx="511810" cy="709295"/>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a:t>hdfs</a:t>
            </a:r>
            <a:endParaRPr lang="en-US" altLang="zh-CN"/>
          </a:p>
        </p:txBody>
      </p:sp>
      <p:sp>
        <p:nvSpPr>
          <p:cNvPr id="49" name="波形 48"/>
          <p:cNvSpPr/>
          <p:nvPr/>
        </p:nvSpPr>
        <p:spPr>
          <a:xfrm>
            <a:off x="300355" y="5687695"/>
            <a:ext cx="775335" cy="380365"/>
          </a:xfrm>
          <a:prstGeom prst="wave">
            <a:avLst/>
          </a:prstGeom>
        </p:spPr>
        <p:style>
          <a:lnRef idx="2">
            <a:schemeClr val="accent2"/>
          </a:lnRef>
          <a:fillRef idx="1">
            <a:schemeClr val="lt1"/>
          </a:fillRef>
          <a:effectRef idx="0">
            <a:schemeClr val="accent2"/>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lang="en-US" altLang="zh-CN">
                <a:sym typeface="+mn-ea"/>
              </a:rPr>
              <a:t>Redis</a:t>
            </a:r>
            <a:endParaRPr lang="en-US" altLang="zh-CN">
              <a:sym typeface="+mn-ea"/>
            </a:endParaRPr>
          </a:p>
        </p:txBody>
      </p:sp>
      <p:sp>
        <p:nvSpPr>
          <p:cNvPr id="51" name="流程图: 磁盘 50"/>
          <p:cNvSpPr/>
          <p:nvPr>
            <p:custDataLst>
              <p:tags r:id="rId18"/>
            </p:custDataLst>
          </p:nvPr>
        </p:nvSpPr>
        <p:spPr>
          <a:xfrm>
            <a:off x="4534535" y="5368290"/>
            <a:ext cx="511810" cy="709295"/>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a:t>flink</a:t>
            </a:r>
            <a:endParaRPr lang="en-US" altLang="zh-CN"/>
          </a:p>
        </p:txBody>
      </p:sp>
      <p:sp>
        <p:nvSpPr>
          <p:cNvPr id="52" name="流程图: 磁盘 51"/>
          <p:cNvSpPr/>
          <p:nvPr>
            <p:custDataLst>
              <p:tags r:id="rId19"/>
            </p:custDataLst>
          </p:nvPr>
        </p:nvSpPr>
        <p:spPr>
          <a:xfrm>
            <a:off x="5129530" y="5368290"/>
            <a:ext cx="511810" cy="709295"/>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a:t>kafka</a:t>
            </a:r>
            <a:endParaRPr lang="en-US" altLang="zh-CN"/>
          </a:p>
        </p:txBody>
      </p:sp>
      <p:sp>
        <p:nvSpPr>
          <p:cNvPr id="53" name="流程图: 磁盘 52"/>
          <p:cNvSpPr/>
          <p:nvPr>
            <p:custDataLst>
              <p:tags r:id="rId20"/>
            </p:custDataLst>
          </p:nvPr>
        </p:nvSpPr>
        <p:spPr>
          <a:xfrm>
            <a:off x="5724525" y="5358765"/>
            <a:ext cx="779780" cy="709295"/>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a:t>debezium</a:t>
            </a:r>
            <a:endParaRPr lang="en-US" altLang="zh-CN"/>
          </a:p>
        </p:txBody>
      </p:sp>
      <p:sp>
        <p:nvSpPr>
          <p:cNvPr id="55" name="矩形 54"/>
          <p:cNvSpPr/>
          <p:nvPr>
            <p:custDataLst>
              <p:tags r:id="rId21"/>
            </p:custDataLst>
          </p:nvPr>
        </p:nvSpPr>
        <p:spPr>
          <a:xfrm>
            <a:off x="6920865" y="4980940"/>
            <a:ext cx="4439285" cy="149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文本框 55"/>
          <p:cNvSpPr txBox="1"/>
          <p:nvPr>
            <p:custDataLst>
              <p:tags r:id="rId22"/>
            </p:custDataLst>
          </p:nvPr>
        </p:nvSpPr>
        <p:spPr>
          <a:xfrm>
            <a:off x="7015480" y="5033010"/>
            <a:ext cx="737870" cy="645160"/>
          </a:xfrm>
          <a:prstGeom prst="rect">
            <a:avLst/>
          </a:prstGeom>
          <a:noFill/>
        </p:spPr>
        <p:txBody>
          <a:bodyPr wrap="square" rtlCol="0">
            <a:spAutoFit/>
          </a:bodyPr>
          <a:p>
            <a:r>
              <a:rPr lang="zh-CN" altLang="en-US">
                <a:solidFill>
                  <a:schemeClr val="bg1"/>
                </a:solidFill>
              </a:rPr>
              <a:t>租户设施</a:t>
            </a:r>
            <a:endParaRPr lang="zh-CN" altLang="en-US">
              <a:solidFill>
                <a:schemeClr val="bg1"/>
              </a:solidFill>
            </a:endParaRPr>
          </a:p>
        </p:txBody>
      </p:sp>
      <p:sp>
        <p:nvSpPr>
          <p:cNvPr id="57" name="流程图: 磁盘 56"/>
          <p:cNvSpPr/>
          <p:nvPr>
            <p:custDataLst>
              <p:tags r:id="rId23"/>
            </p:custDataLst>
          </p:nvPr>
        </p:nvSpPr>
        <p:spPr>
          <a:xfrm>
            <a:off x="7753350" y="5368290"/>
            <a:ext cx="572770" cy="709295"/>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a:t>mysql</a:t>
            </a:r>
            <a:endParaRPr lang="en-US" altLang="zh-CN"/>
          </a:p>
        </p:txBody>
      </p:sp>
      <p:sp>
        <p:nvSpPr>
          <p:cNvPr id="58" name="流程图: 磁盘 57"/>
          <p:cNvSpPr/>
          <p:nvPr>
            <p:custDataLst>
              <p:tags r:id="rId24"/>
            </p:custDataLst>
          </p:nvPr>
        </p:nvSpPr>
        <p:spPr>
          <a:xfrm>
            <a:off x="8481060" y="5368290"/>
            <a:ext cx="511810" cy="709295"/>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a:t>hdfs</a:t>
            </a:r>
            <a:endParaRPr lang="en-US" altLang="zh-CN"/>
          </a:p>
        </p:txBody>
      </p:sp>
      <p:sp>
        <p:nvSpPr>
          <p:cNvPr id="59" name="流程图: 磁盘 58"/>
          <p:cNvSpPr/>
          <p:nvPr>
            <p:custDataLst>
              <p:tags r:id="rId25"/>
            </p:custDataLst>
          </p:nvPr>
        </p:nvSpPr>
        <p:spPr>
          <a:xfrm>
            <a:off x="9125585" y="5368290"/>
            <a:ext cx="511810" cy="709295"/>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a:t>flink</a:t>
            </a:r>
            <a:endParaRPr lang="en-US" altLang="zh-CN"/>
          </a:p>
        </p:txBody>
      </p:sp>
      <p:sp>
        <p:nvSpPr>
          <p:cNvPr id="60" name="流程图: 磁盘 59"/>
          <p:cNvSpPr/>
          <p:nvPr>
            <p:custDataLst>
              <p:tags r:id="rId26"/>
            </p:custDataLst>
          </p:nvPr>
        </p:nvSpPr>
        <p:spPr>
          <a:xfrm>
            <a:off x="9720580" y="5368290"/>
            <a:ext cx="511810" cy="709295"/>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a:t>kafka</a:t>
            </a:r>
            <a:endParaRPr lang="en-US" altLang="zh-CN"/>
          </a:p>
        </p:txBody>
      </p:sp>
      <p:sp>
        <p:nvSpPr>
          <p:cNvPr id="61" name="流程图: 磁盘 60"/>
          <p:cNvSpPr/>
          <p:nvPr>
            <p:custDataLst>
              <p:tags r:id="rId27"/>
            </p:custDataLst>
          </p:nvPr>
        </p:nvSpPr>
        <p:spPr>
          <a:xfrm>
            <a:off x="10315575" y="5358765"/>
            <a:ext cx="779780" cy="709295"/>
          </a:xfrm>
          <a:prstGeom prst="flowChartMagneticDisk">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a:t>debezium</a:t>
            </a:r>
            <a:endParaRPr lang="en-US" altLang="zh-CN"/>
          </a:p>
        </p:txBody>
      </p:sp>
      <p:sp>
        <p:nvSpPr>
          <p:cNvPr id="62" name="矩形 61"/>
          <p:cNvSpPr/>
          <p:nvPr>
            <p:custDataLst>
              <p:tags r:id="rId28"/>
            </p:custDataLst>
          </p:nvPr>
        </p:nvSpPr>
        <p:spPr>
          <a:xfrm>
            <a:off x="1779270" y="4186555"/>
            <a:ext cx="851535" cy="2984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ltLang="zh-CN" sz="1200"/>
              <a:t>……</a:t>
            </a:r>
            <a:endParaRPr lang="en-US" altLang="zh-CN" sz="1200"/>
          </a:p>
        </p:txBody>
      </p:sp>
      <p:sp>
        <p:nvSpPr>
          <p:cNvPr id="63" name="矩形 62"/>
          <p:cNvSpPr/>
          <p:nvPr>
            <p:custDataLst>
              <p:tags r:id="rId29"/>
            </p:custDataLst>
          </p:nvPr>
        </p:nvSpPr>
        <p:spPr>
          <a:xfrm>
            <a:off x="4186980" y="2671738"/>
            <a:ext cx="859300" cy="3011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数据服务</a:t>
            </a:r>
            <a:endParaRPr lang="zh-CN" altLang="en-US" sz="1200"/>
          </a:p>
        </p:txBody>
      </p:sp>
      <p:sp>
        <p:nvSpPr>
          <p:cNvPr id="64" name="矩形 63"/>
          <p:cNvSpPr/>
          <p:nvPr>
            <p:custDataLst>
              <p:tags r:id="rId30"/>
            </p:custDataLst>
          </p:nvPr>
        </p:nvSpPr>
        <p:spPr>
          <a:xfrm>
            <a:off x="4186980" y="3097984"/>
            <a:ext cx="859300" cy="3011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任务</a:t>
            </a:r>
            <a:endParaRPr lang="en-US" altLang="zh-CN" sz="1200"/>
          </a:p>
        </p:txBody>
      </p:sp>
      <p:sp>
        <p:nvSpPr>
          <p:cNvPr id="70" name="矩形 69"/>
          <p:cNvSpPr/>
          <p:nvPr>
            <p:custDataLst>
              <p:tags r:id="rId31"/>
            </p:custDataLst>
          </p:nvPr>
        </p:nvSpPr>
        <p:spPr>
          <a:xfrm>
            <a:off x="4190155" y="3494063"/>
            <a:ext cx="859300" cy="3011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作业</a:t>
            </a:r>
            <a:endParaRPr lang="zh-CN" altLang="en-US" sz="1200"/>
          </a:p>
        </p:txBody>
      </p:sp>
      <p:sp>
        <p:nvSpPr>
          <p:cNvPr id="71" name="矩形 70"/>
          <p:cNvSpPr/>
          <p:nvPr>
            <p:custDataLst>
              <p:tags r:id="rId32"/>
            </p:custDataLst>
          </p:nvPr>
        </p:nvSpPr>
        <p:spPr>
          <a:xfrm>
            <a:off x="4190155" y="3920309"/>
            <a:ext cx="859300" cy="3011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实时</a:t>
            </a:r>
            <a:endParaRPr lang="zh-CN" altLang="en-US" sz="1200"/>
          </a:p>
        </p:txBody>
      </p:sp>
      <p:sp>
        <p:nvSpPr>
          <p:cNvPr id="72" name="矩形 71"/>
          <p:cNvSpPr/>
          <p:nvPr>
            <p:custDataLst>
              <p:tags r:id="rId33"/>
            </p:custDataLst>
          </p:nvPr>
        </p:nvSpPr>
        <p:spPr>
          <a:xfrm>
            <a:off x="5295055" y="2665388"/>
            <a:ext cx="859300" cy="3011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标准化</a:t>
            </a:r>
            <a:endParaRPr lang="zh-CN" altLang="en-US" sz="1200"/>
          </a:p>
        </p:txBody>
      </p:sp>
      <p:sp>
        <p:nvSpPr>
          <p:cNvPr id="73" name="矩形 72"/>
          <p:cNvSpPr/>
          <p:nvPr>
            <p:custDataLst>
              <p:tags r:id="rId34"/>
            </p:custDataLst>
          </p:nvPr>
        </p:nvSpPr>
        <p:spPr>
          <a:xfrm>
            <a:off x="5295055" y="3091634"/>
            <a:ext cx="859300" cy="3011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脚本</a:t>
            </a:r>
            <a:endParaRPr lang="zh-CN" altLang="en-US" sz="1200"/>
          </a:p>
        </p:txBody>
      </p:sp>
      <p:sp>
        <p:nvSpPr>
          <p:cNvPr id="74" name="矩形 73"/>
          <p:cNvSpPr/>
          <p:nvPr>
            <p:custDataLst>
              <p:tags r:id="rId35"/>
            </p:custDataLst>
          </p:nvPr>
        </p:nvSpPr>
        <p:spPr>
          <a:xfrm>
            <a:off x="5298230" y="3487713"/>
            <a:ext cx="859300" cy="3011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数据地图</a:t>
            </a:r>
            <a:endParaRPr lang="zh-CN" altLang="en-US" sz="1200"/>
          </a:p>
        </p:txBody>
      </p:sp>
      <p:sp>
        <p:nvSpPr>
          <p:cNvPr id="75" name="矩形 74"/>
          <p:cNvSpPr/>
          <p:nvPr>
            <p:custDataLst>
              <p:tags r:id="rId36"/>
            </p:custDataLst>
          </p:nvPr>
        </p:nvSpPr>
        <p:spPr>
          <a:xfrm>
            <a:off x="5298230" y="3913959"/>
            <a:ext cx="859300" cy="3011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sz="1200"/>
              <a:t>数据治理</a:t>
            </a:r>
            <a:endParaRPr lang="zh-CN" alt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工作拆分说明</a:t>
            </a:r>
            <a:endParaRPr kumimoji="1" lang="zh-CN" altLang="en-US" dirty="0"/>
          </a:p>
        </p:txBody>
      </p:sp>
      <p:pic>
        <p:nvPicPr>
          <p:cNvPr id="3" name="图片 2">
            <a:hlinkClick r:id="rId1" action="ppaction://hlinkfile"/>
          </p:cNvPr>
          <p:cNvPicPr>
            <a:picLocks noChangeAspect="1"/>
          </p:cNvPicPr>
          <p:nvPr>
            <p:custDataLst>
              <p:tags r:id="rId2"/>
            </p:custDataLst>
          </p:nvPr>
        </p:nvPicPr>
        <p:blipFill>
          <a:blip r:embed="rId3"/>
          <a:stretch>
            <a:fillRect/>
          </a:stretch>
        </p:blipFill>
        <p:spPr>
          <a:xfrm>
            <a:off x="4060825" y="410210"/>
            <a:ext cx="6468745" cy="59131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533400" y="785495"/>
            <a:ext cx="11125200" cy="52863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修改租户配置逻辑</a:t>
            </a:r>
            <a:endParaRPr kumimoji="1" lang="zh-CN" altLang="en-US" dirty="0"/>
          </a:p>
        </p:txBody>
      </p:sp>
      <p:pic>
        <p:nvPicPr>
          <p:cNvPr id="3" name="图片 2"/>
          <p:cNvPicPr>
            <a:picLocks noChangeAspect="1"/>
          </p:cNvPicPr>
          <p:nvPr>
            <p:custDataLst>
              <p:tags r:id="rId1"/>
            </p:custDataLst>
          </p:nvPr>
        </p:nvPicPr>
        <p:blipFill>
          <a:blip r:embed="rId2"/>
          <a:stretch>
            <a:fillRect/>
          </a:stretch>
        </p:blipFill>
        <p:spPr>
          <a:xfrm>
            <a:off x="1470025" y="1513840"/>
            <a:ext cx="8943975" cy="2143125"/>
          </a:xfrm>
          <a:prstGeom prst="rect">
            <a:avLst/>
          </a:prstGeom>
        </p:spPr>
      </p:pic>
      <p:graphicFrame>
        <p:nvGraphicFramePr>
          <p:cNvPr id="4" name="表格 3"/>
          <p:cNvGraphicFramePr/>
          <p:nvPr>
            <p:custDataLst>
              <p:tags r:id="rId3"/>
            </p:custDataLst>
          </p:nvPr>
        </p:nvGraphicFramePr>
        <p:xfrm>
          <a:off x="1470025" y="3914140"/>
          <a:ext cx="4266565" cy="2667000"/>
        </p:xfrm>
        <a:graphic>
          <a:graphicData uri="http://schemas.openxmlformats.org/drawingml/2006/table">
            <a:tbl>
              <a:tblPr firstRow="1" bandRow="1">
                <a:tableStyleId>{5C22544A-7EE6-4342-B048-85BDC9FD1C3A}</a:tableStyleId>
              </a:tblPr>
              <a:tblGrid>
                <a:gridCol w="4266565"/>
              </a:tblGrid>
              <a:tr h="381000">
                <a:tc>
                  <a:txBody>
                    <a:bodyPr/>
                    <a:p>
                      <a:pPr>
                        <a:buNone/>
                      </a:pPr>
                      <a:r>
                        <a:rPr lang="zh-CN" altLang="en-US"/>
                        <a:t>字段名</a:t>
                      </a:r>
                      <a:endParaRPr lang="zh-CN" altLang="en-US"/>
                    </a:p>
                  </a:txBody>
                  <a:tcPr/>
                </a:tc>
              </a:tr>
              <a:tr h="381000">
                <a:tc>
                  <a:txBody>
                    <a:bodyPr/>
                    <a:p>
                      <a:pPr>
                        <a:buNone/>
                      </a:pPr>
                      <a:r>
                        <a:rPr lang="en-US" altLang="zh-CN"/>
                        <a:t>id</a:t>
                      </a:r>
                      <a:endParaRPr lang="en-US" altLang="zh-CN"/>
                    </a:p>
                  </a:txBody>
                  <a:tcPr/>
                </a:tc>
              </a:tr>
              <a:tr h="381000">
                <a:tc>
                  <a:txBody>
                    <a:bodyPr/>
                    <a:p>
                      <a:pPr>
                        <a:buNone/>
                      </a:pPr>
                      <a:r>
                        <a:rPr lang="en-US" altLang="zh-CN"/>
                        <a:t>tenant_id</a:t>
                      </a:r>
                      <a:endParaRPr lang="en-US" altLang="zh-CN"/>
                    </a:p>
                  </a:txBody>
                  <a:tcPr/>
                </a:tc>
              </a:tr>
              <a:tr h="381000">
                <a:tc>
                  <a:txBody>
                    <a:bodyPr/>
                    <a:p>
                      <a:pPr>
                        <a:buNone/>
                      </a:pPr>
                      <a:r>
                        <a:rPr lang="zh-CN" altLang="en-US"/>
                        <a:t>property_name</a:t>
                      </a:r>
                      <a:endParaRPr lang="zh-CN" altLang="en-US"/>
                    </a:p>
                  </a:txBody>
                  <a:tcPr/>
                </a:tc>
              </a:tr>
              <a:tr h="381000">
                <a:tc>
                  <a:txBody>
                    <a:bodyPr/>
                    <a:p>
                      <a:pPr>
                        <a:buNone/>
                      </a:pPr>
                      <a:r>
                        <a:rPr lang="zh-CN" altLang="en-US"/>
                        <a:t>property_</a:t>
                      </a:r>
                      <a:r>
                        <a:rPr lang="en-US" altLang="zh-CN"/>
                        <a:t>value</a:t>
                      </a:r>
                      <a:endParaRPr lang="en-US" altLang="zh-CN"/>
                    </a:p>
                  </a:txBody>
                  <a:tcPr/>
                </a:tc>
              </a:tr>
              <a:tr h="381000">
                <a:tc>
                  <a:txBody>
                    <a:bodyPr/>
                    <a:p>
                      <a:pPr>
                        <a:buNone/>
                      </a:pPr>
                      <a:r>
                        <a:rPr lang="en-US" altLang="zh-CN"/>
                        <a:t>data_id(</a:t>
                      </a:r>
                      <a:r>
                        <a:rPr lang="zh-CN" altLang="en-US"/>
                        <a:t>配置文件名称</a:t>
                      </a:r>
                      <a:r>
                        <a:rPr lang="en-US" altLang="zh-CN"/>
                        <a:t>)</a:t>
                      </a:r>
                      <a:endParaRPr lang="en-US" altLang="zh-CN"/>
                    </a:p>
                  </a:txBody>
                  <a:tcPr/>
                </a:tc>
              </a:tr>
              <a:tr h="381000">
                <a:tc>
                  <a:txBody>
                    <a:bodyPr/>
                    <a:p>
                      <a:pPr>
                        <a:buNone/>
                      </a:pPr>
                      <a:r>
                        <a:rPr lang="en-US" altLang="zh-CN"/>
                        <a:t>server_name</a:t>
                      </a:r>
                      <a:endParaRPr lang="en-US" altLang="zh-CN"/>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模块配置处理</a:t>
            </a:r>
            <a:endParaRPr kumimoji="1" lang="zh-CN" altLang="en-US" dirty="0"/>
          </a:p>
        </p:txBody>
      </p:sp>
      <p:pic>
        <p:nvPicPr>
          <p:cNvPr id="7" name="图片 6"/>
          <p:cNvPicPr>
            <a:picLocks noChangeAspect="1"/>
          </p:cNvPicPr>
          <p:nvPr>
            <p:custDataLst>
              <p:tags r:id="rId1"/>
            </p:custDataLst>
          </p:nvPr>
        </p:nvPicPr>
        <p:blipFill>
          <a:blip r:embed="rId2"/>
          <a:stretch>
            <a:fillRect/>
          </a:stretch>
        </p:blipFill>
        <p:spPr>
          <a:xfrm>
            <a:off x="599440" y="1256665"/>
            <a:ext cx="11109960" cy="55149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接口调用逻辑</a:t>
            </a:r>
            <a:endParaRPr kumimoji="1" lang="zh-CN" altLang="en-US" dirty="0"/>
          </a:p>
        </p:txBody>
      </p:sp>
      <p:pic>
        <p:nvPicPr>
          <p:cNvPr id="3" name="图片 2"/>
          <p:cNvPicPr>
            <a:picLocks noChangeAspect="1"/>
          </p:cNvPicPr>
          <p:nvPr>
            <p:custDataLst>
              <p:tags r:id="rId1"/>
            </p:custDataLst>
          </p:nvPr>
        </p:nvPicPr>
        <p:blipFill>
          <a:blip r:embed="rId2"/>
          <a:stretch>
            <a:fillRect/>
          </a:stretch>
        </p:blipFill>
        <p:spPr>
          <a:xfrm>
            <a:off x="2910840" y="1407795"/>
            <a:ext cx="6734175" cy="50768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接口调用逻辑</a:t>
            </a:r>
            <a:endParaRPr kumimoji="1" lang="zh-CN" altLang="en-US" dirty="0"/>
          </a:p>
        </p:txBody>
      </p:sp>
      <p:pic>
        <p:nvPicPr>
          <p:cNvPr id="3" name="图片 2"/>
          <p:cNvPicPr>
            <a:picLocks noChangeAspect="1"/>
          </p:cNvPicPr>
          <p:nvPr>
            <p:custDataLst>
              <p:tags r:id="rId1"/>
            </p:custDataLst>
          </p:nvPr>
        </p:nvPicPr>
        <p:blipFill>
          <a:blip r:embed="rId2"/>
          <a:stretch>
            <a:fillRect/>
          </a:stretch>
        </p:blipFill>
        <p:spPr>
          <a:xfrm>
            <a:off x="3861435" y="0"/>
            <a:ext cx="7947025" cy="67837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用户登录逻辑</a:t>
            </a:r>
            <a:endParaRPr kumimoji="1" lang="zh-CN" altLang="en-US" dirty="0"/>
          </a:p>
        </p:txBody>
      </p:sp>
      <p:pic>
        <p:nvPicPr>
          <p:cNvPr id="3" name="图片 2"/>
          <p:cNvPicPr>
            <a:picLocks noChangeAspect="1"/>
          </p:cNvPicPr>
          <p:nvPr>
            <p:custDataLst>
              <p:tags r:id="rId1"/>
            </p:custDataLst>
          </p:nvPr>
        </p:nvPicPr>
        <p:blipFill>
          <a:blip r:embed="rId2"/>
          <a:stretch>
            <a:fillRect/>
          </a:stretch>
        </p:blipFill>
        <p:spPr>
          <a:xfrm>
            <a:off x="766445" y="1362075"/>
            <a:ext cx="10658475" cy="41338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用户切换租户逻辑</a:t>
            </a:r>
            <a:endParaRPr kumimoji="1" lang="zh-CN" altLang="en-US" dirty="0"/>
          </a:p>
        </p:txBody>
      </p:sp>
      <p:pic>
        <p:nvPicPr>
          <p:cNvPr id="4" name="图片 3"/>
          <p:cNvPicPr>
            <a:picLocks noChangeAspect="1"/>
          </p:cNvPicPr>
          <p:nvPr>
            <p:custDataLst>
              <p:tags r:id="rId1"/>
            </p:custDataLst>
          </p:nvPr>
        </p:nvPicPr>
        <p:blipFill>
          <a:blip r:embed="rId2"/>
          <a:stretch>
            <a:fillRect/>
          </a:stretch>
        </p:blipFill>
        <p:spPr>
          <a:xfrm>
            <a:off x="638175" y="1666875"/>
            <a:ext cx="10725150" cy="2838450"/>
          </a:xfrm>
          <a:prstGeom prst="rect">
            <a:avLst/>
          </a:prstGeom>
        </p:spPr>
      </p:pic>
      <p:sp>
        <p:nvSpPr>
          <p:cNvPr id="3" name="文本框 2"/>
          <p:cNvSpPr txBox="1"/>
          <p:nvPr/>
        </p:nvSpPr>
        <p:spPr>
          <a:xfrm>
            <a:off x="4213225" y="5295265"/>
            <a:ext cx="4064000" cy="368300"/>
          </a:xfrm>
          <a:prstGeom prst="rect">
            <a:avLst/>
          </a:prstGeom>
          <a:noFill/>
        </p:spPr>
        <p:txBody>
          <a:bodyPr wrap="square" rtlCol="0">
            <a:spAutoFit/>
          </a:bodyPr>
          <a:p>
            <a:r>
              <a:rPr lang="zh-CN" altLang="en-US">
                <a:solidFill>
                  <a:schemeClr val="bg1"/>
                </a:solidFill>
              </a:rPr>
              <a:t>多对多</a:t>
            </a:r>
            <a:endParaRPr lang="zh-CN" altLang="en-US">
              <a:solidFill>
                <a:schemeClr val="bg1"/>
              </a:solidFill>
            </a:endParaRPr>
          </a:p>
        </p:txBody>
      </p:sp>
      <p:graphicFrame>
        <p:nvGraphicFramePr>
          <p:cNvPr id="5" name="表格 4"/>
          <p:cNvGraphicFramePr/>
          <p:nvPr>
            <p:custDataLst>
              <p:tags r:id="rId3"/>
            </p:custDataLst>
          </p:nvPr>
        </p:nvGraphicFramePr>
        <p:xfrm>
          <a:off x="1076325" y="4915535"/>
          <a:ext cx="8532495" cy="1127760"/>
        </p:xfrm>
        <a:graphic>
          <a:graphicData uri="http://schemas.openxmlformats.org/drawingml/2006/table">
            <a:tbl>
              <a:tblPr firstRow="1" bandRow="1">
                <a:tableStyleId>{5C22544A-7EE6-4342-B048-85BDC9FD1C3A}</a:tableStyleId>
              </a:tblPr>
              <a:tblGrid>
                <a:gridCol w="2844165"/>
              </a:tblGrid>
              <a:tr h="0">
                <a:tc>
                  <a:txBody>
                    <a:bodyPr/>
                    <a:p>
                      <a:pPr>
                        <a:buNone/>
                      </a:pPr>
                      <a:r>
                        <a:rPr lang="zh-CN" altLang="en-US" sz="1800">
                          <a:sym typeface="+mn-ea"/>
                        </a:rPr>
                        <a:t>字段名</a:t>
                      </a:r>
                      <a:endParaRPr lang="zh-CN" altLang="en-US"/>
                    </a:p>
                  </a:txBody>
                  <a:tcPr/>
                </a:tc>
              </a:tr>
              <a:tr h="381000">
                <a:tc>
                  <a:txBody>
                    <a:bodyPr/>
                    <a:p>
                      <a:pPr>
                        <a:buNone/>
                      </a:pPr>
                      <a:r>
                        <a:rPr lang="en-US" altLang="zh-CN"/>
                        <a:t>user_id</a:t>
                      </a:r>
                      <a:endParaRPr lang="en-US" altLang="zh-CN"/>
                    </a:p>
                  </a:txBody>
                  <a:tcPr/>
                </a:tc>
              </a:tr>
              <a:tr h="381000">
                <a:tc>
                  <a:txBody>
                    <a:bodyPr/>
                    <a:p>
                      <a:pPr>
                        <a:buNone/>
                      </a:pPr>
                      <a:r>
                        <a:rPr lang="en-US" altLang="zh-CN"/>
                        <a:t>tenent_id</a:t>
                      </a:r>
                      <a:endParaRPr lang="en-US" altLang="zh-CN"/>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014330" y="2011017"/>
            <a:ext cx="10177670" cy="2835965"/>
          </a:xfrm>
          <a:prstGeom prst="rect">
            <a:avLst/>
          </a:prstGeom>
          <a:solidFill>
            <a:schemeClr val="tx1">
              <a:lumMod val="75000"/>
              <a:lumOff val="25000"/>
              <a:alpha val="40000"/>
            </a:schemeClr>
          </a:solidFill>
          <a:ln>
            <a:noFill/>
          </a:ln>
          <a:effectLst>
            <a:outerShdw blurRad="254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4491655" y="3083793"/>
            <a:ext cx="4754880" cy="1014730"/>
          </a:xfrm>
          <a:prstGeom prst="rect">
            <a:avLst/>
          </a:prstGeom>
          <a:noFill/>
        </p:spPr>
        <p:txBody>
          <a:bodyPr wrap="none" rtlCol="0">
            <a:spAutoFit/>
          </a:bodyPr>
          <a:lstStyle/>
          <a:p>
            <a:r>
              <a:rPr kumimoji="1" lang="zh-CN" altLang="en-US" sz="60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代码层面修改</a:t>
            </a:r>
            <a:endParaRPr kumimoji="1" lang="zh-CN" altLang="en-US" sz="60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2673680" y="2959940"/>
            <a:ext cx="1167179" cy="707886"/>
          </a:xfrm>
          <a:prstGeom prst="rect">
            <a:avLst/>
          </a:prstGeom>
          <a:noFill/>
        </p:spPr>
        <p:txBody>
          <a:bodyPr wrap="none" rtlCol="0">
            <a:spAutoFit/>
          </a:bodyPr>
          <a:lstStyle/>
          <a:p>
            <a:r>
              <a:rPr kumimoji="1" lang="en-US" altLang="zh-CN" sz="4000" dirty="0">
                <a:solidFill>
                  <a:srgbClr val="D6010F"/>
                </a:solidFill>
                <a:latin typeface="Arial" panose="020B0604020202020204" pitchFamily="34" charset="0"/>
                <a:ea typeface="微软雅黑" panose="020B0503020204020204" pitchFamily="34" charset="-122"/>
                <a:cs typeface="Arial" panose="020B0604020202020204" pitchFamily="34" charset="0"/>
              </a:rPr>
              <a:t>Part</a:t>
            </a:r>
            <a:endParaRPr kumimoji="1" lang="zh-CN" altLang="en-US" sz="4000" dirty="0">
              <a:solidFill>
                <a:srgbClr val="D6010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nvSpPr>
        <p:spPr>
          <a:xfrm>
            <a:off x="3605330" y="2478145"/>
            <a:ext cx="755335" cy="1323439"/>
          </a:xfrm>
          <a:prstGeom prst="rect">
            <a:avLst/>
          </a:prstGeom>
          <a:noFill/>
        </p:spPr>
        <p:txBody>
          <a:bodyPr wrap="none" rtlCol="0">
            <a:spAutoFit/>
          </a:bodyPr>
          <a:lstStyle/>
          <a:p>
            <a:r>
              <a:rPr kumimoji="1" lang="en-US" altLang="zh-CN" sz="8000" b="1" dirty="0">
                <a:solidFill>
                  <a:srgbClr val="D6010F"/>
                </a:solidFill>
                <a:latin typeface="Arial" panose="020B0604020202020204" pitchFamily="34" charset="0"/>
                <a:ea typeface="微软雅黑" panose="020B0503020204020204" pitchFamily="34" charset="-122"/>
                <a:cs typeface="Arial" panose="020B0604020202020204" pitchFamily="34" charset="0"/>
              </a:rPr>
              <a:t>3</a:t>
            </a:r>
            <a:endParaRPr kumimoji="1" lang="zh-CN" altLang="en-US" sz="8000" b="1" dirty="0">
              <a:solidFill>
                <a:srgbClr val="D6010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0" name="直线连接符 9"/>
          <p:cNvCxnSpPr/>
          <p:nvPr/>
        </p:nvCxnSpPr>
        <p:spPr>
          <a:xfrm flipH="1">
            <a:off x="3840859" y="2503227"/>
            <a:ext cx="897396" cy="1621311"/>
          </a:xfrm>
          <a:prstGeom prst="line">
            <a:avLst/>
          </a:prstGeom>
          <a:ln>
            <a:gradFill>
              <a:gsLst>
                <a:gs pos="0">
                  <a:srgbClr val="D6010F"/>
                </a:gs>
                <a:gs pos="100000">
                  <a:srgbClr val="D6010F">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6231643" y="1820957"/>
            <a:ext cx="1619354" cy="523220"/>
          </a:xfrm>
          <a:prstGeom prst="rect">
            <a:avLst/>
          </a:prstGeom>
          <a:noFill/>
        </p:spPr>
        <p:txBody>
          <a:bodyPr wrap="none" rtlCol="0">
            <a:spAutoFit/>
          </a:bodyPr>
          <a:lstStyle/>
          <a:p>
            <a:r>
              <a:rPr kumimoji="1" lang="zh-CN" altLang="en-US"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项目背景</a:t>
            </a:r>
            <a:endParaRPr kumimoji="1" lang="zh-CN" altLang="en-US"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endParaRPr>
          </a:p>
        </p:txBody>
      </p:sp>
      <p:grpSp>
        <p:nvGrpSpPr>
          <p:cNvPr id="52" name="组合 51"/>
          <p:cNvGrpSpPr/>
          <p:nvPr/>
        </p:nvGrpSpPr>
        <p:grpSpPr>
          <a:xfrm>
            <a:off x="5383574" y="1820957"/>
            <a:ext cx="464501" cy="523220"/>
            <a:chOff x="4351806" y="2500786"/>
            <a:chExt cx="464501" cy="523220"/>
          </a:xfrm>
        </p:grpSpPr>
        <p:sp>
          <p:nvSpPr>
            <p:cNvPr id="50" name="圆角矩形 49"/>
            <p:cNvSpPr/>
            <p:nvPr/>
          </p:nvSpPr>
          <p:spPr>
            <a:xfrm rot="18900000">
              <a:off x="4351806" y="2541295"/>
              <a:ext cx="464501" cy="464501"/>
            </a:xfrm>
            <a:prstGeom prst="roundRect">
              <a:avLst/>
            </a:prstGeom>
            <a:solidFill>
              <a:srgbClr val="D600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1" name="文本框 50"/>
            <p:cNvSpPr txBox="1"/>
            <p:nvPr/>
          </p:nvSpPr>
          <p:spPr>
            <a:xfrm>
              <a:off x="4391535" y="2500786"/>
              <a:ext cx="385042" cy="523220"/>
            </a:xfrm>
            <a:prstGeom prst="rect">
              <a:avLst/>
            </a:prstGeom>
            <a:noFill/>
          </p:spPr>
          <p:txBody>
            <a:bodyPr wrap="none" rtlCol="0">
              <a:spAutoFit/>
            </a:bodyPr>
            <a:lstStyle/>
            <a:p>
              <a:pPr algn="ctr"/>
              <a:r>
                <a:rPr kumimoji="1"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1</a:t>
              </a:r>
              <a:endParaRPr kumimoji="1" lang="zh-CN" altLang="en-US" sz="28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53" name="文本框 52"/>
          <p:cNvSpPr txBox="1"/>
          <p:nvPr/>
        </p:nvSpPr>
        <p:spPr>
          <a:xfrm>
            <a:off x="6231643" y="2738933"/>
            <a:ext cx="1620957" cy="523220"/>
          </a:xfrm>
          <a:prstGeom prst="rect">
            <a:avLst/>
          </a:prstGeom>
          <a:noFill/>
        </p:spPr>
        <p:txBody>
          <a:bodyPr wrap="none" rtlCol="0">
            <a:spAutoFit/>
          </a:bodyPr>
          <a:lstStyle/>
          <a:p>
            <a:r>
              <a:rPr kumimoji="1" lang="zh-CN" altLang="en-US"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整体设计</a:t>
            </a:r>
            <a:endParaRPr kumimoji="1" lang="zh-CN" altLang="en-US"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endParaRPr>
          </a:p>
        </p:txBody>
      </p:sp>
      <p:grpSp>
        <p:nvGrpSpPr>
          <p:cNvPr id="54" name="组合 53"/>
          <p:cNvGrpSpPr/>
          <p:nvPr/>
        </p:nvGrpSpPr>
        <p:grpSpPr>
          <a:xfrm>
            <a:off x="5383574" y="2738933"/>
            <a:ext cx="464501" cy="523220"/>
            <a:chOff x="4351806" y="2500786"/>
            <a:chExt cx="464501" cy="523220"/>
          </a:xfrm>
        </p:grpSpPr>
        <p:sp>
          <p:nvSpPr>
            <p:cNvPr id="55" name="圆角矩形 54"/>
            <p:cNvSpPr/>
            <p:nvPr/>
          </p:nvSpPr>
          <p:spPr>
            <a:xfrm rot="18900000">
              <a:off x="4351806" y="2541295"/>
              <a:ext cx="464501" cy="464501"/>
            </a:xfrm>
            <a:prstGeom prst="roundRect">
              <a:avLst/>
            </a:prstGeom>
            <a:solidFill>
              <a:srgbClr val="D600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文本框 55"/>
            <p:cNvSpPr txBox="1"/>
            <p:nvPr/>
          </p:nvSpPr>
          <p:spPr>
            <a:xfrm>
              <a:off x="4391535" y="2500786"/>
              <a:ext cx="385042" cy="523220"/>
            </a:xfrm>
            <a:prstGeom prst="rect">
              <a:avLst/>
            </a:prstGeom>
            <a:noFill/>
          </p:spPr>
          <p:txBody>
            <a:bodyPr wrap="none" rtlCol="0">
              <a:spAutoFit/>
            </a:bodyPr>
            <a:lstStyle/>
            <a:p>
              <a:pPr algn="ctr"/>
              <a:r>
                <a:rPr kumimoji="1"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2</a:t>
              </a:r>
              <a:endParaRPr kumimoji="1" lang="zh-CN" altLang="en-US" sz="28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57" name="文本框 56"/>
          <p:cNvSpPr txBox="1"/>
          <p:nvPr/>
        </p:nvSpPr>
        <p:spPr>
          <a:xfrm>
            <a:off x="6231643" y="3635172"/>
            <a:ext cx="2651688" cy="523220"/>
          </a:xfrm>
          <a:prstGeom prst="rect">
            <a:avLst/>
          </a:prstGeom>
          <a:noFill/>
        </p:spPr>
        <p:txBody>
          <a:bodyPr wrap="none" rtlCol="0">
            <a:spAutoFit/>
          </a:bodyPr>
          <a:lstStyle/>
          <a:p>
            <a:r>
              <a:rPr kumimoji="1" lang="zh-CN" altLang="en-US"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计划</a:t>
            </a:r>
            <a:r>
              <a:rPr kumimoji="1" lang="en-US" altLang="zh-CN"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&amp;</a:t>
            </a:r>
            <a:r>
              <a:rPr kumimoji="1" lang="zh-CN" altLang="en-US"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资源安排</a:t>
            </a:r>
            <a:endParaRPr kumimoji="1" lang="zh-CN" altLang="en-US"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endParaRPr>
          </a:p>
        </p:txBody>
      </p:sp>
      <p:grpSp>
        <p:nvGrpSpPr>
          <p:cNvPr id="58" name="组合 57"/>
          <p:cNvGrpSpPr/>
          <p:nvPr/>
        </p:nvGrpSpPr>
        <p:grpSpPr>
          <a:xfrm>
            <a:off x="5383574" y="3635172"/>
            <a:ext cx="464501" cy="523220"/>
            <a:chOff x="4351806" y="2500786"/>
            <a:chExt cx="464501" cy="523220"/>
          </a:xfrm>
        </p:grpSpPr>
        <p:sp>
          <p:nvSpPr>
            <p:cNvPr id="59" name="圆角矩形 58"/>
            <p:cNvSpPr/>
            <p:nvPr/>
          </p:nvSpPr>
          <p:spPr>
            <a:xfrm rot="18900000">
              <a:off x="4351806" y="2541295"/>
              <a:ext cx="464501" cy="464501"/>
            </a:xfrm>
            <a:prstGeom prst="roundRect">
              <a:avLst/>
            </a:prstGeom>
            <a:solidFill>
              <a:srgbClr val="D600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0" name="文本框 59"/>
            <p:cNvSpPr txBox="1"/>
            <p:nvPr/>
          </p:nvSpPr>
          <p:spPr>
            <a:xfrm>
              <a:off x="4391535" y="2500786"/>
              <a:ext cx="385042" cy="523220"/>
            </a:xfrm>
            <a:prstGeom prst="rect">
              <a:avLst/>
            </a:prstGeom>
            <a:noFill/>
          </p:spPr>
          <p:txBody>
            <a:bodyPr wrap="none" rtlCol="0">
              <a:spAutoFit/>
            </a:bodyPr>
            <a:lstStyle/>
            <a:p>
              <a:pPr algn="ctr"/>
              <a:r>
                <a:rPr kumimoji="1"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3</a:t>
              </a:r>
              <a:endParaRPr kumimoji="1" lang="zh-CN" altLang="en-US" sz="28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1" name="文本框 60"/>
          <p:cNvSpPr txBox="1"/>
          <p:nvPr/>
        </p:nvSpPr>
        <p:spPr>
          <a:xfrm>
            <a:off x="6231643" y="4549160"/>
            <a:ext cx="902811" cy="523220"/>
          </a:xfrm>
          <a:prstGeom prst="rect">
            <a:avLst/>
          </a:prstGeom>
          <a:noFill/>
        </p:spPr>
        <p:txBody>
          <a:bodyPr wrap="none" rtlCol="0">
            <a:spAutoFit/>
          </a:bodyPr>
          <a:lstStyle/>
          <a:p>
            <a:r>
              <a:rPr kumimoji="1" lang="zh-CN" altLang="en-US"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风险</a:t>
            </a:r>
            <a:endParaRPr kumimoji="1" lang="zh-CN" altLang="en-US" sz="28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endParaRPr>
          </a:p>
        </p:txBody>
      </p:sp>
      <p:grpSp>
        <p:nvGrpSpPr>
          <p:cNvPr id="62" name="组合 61"/>
          <p:cNvGrpSpPr/>
          <p:nvPr/>
        </p:nvGrpSpPr>
        <p:grpSpPr>
          <a:xfrm>
            <a:off x="5383574" y="4549160"/>
            <a:ext cx="464501" cy="523220"/>
            <a:chOff x="4351806" y="2500786"/>
            <a:chExt cx="464501" cy="523220"/>
          </a:xfrm>
        </p:grpSpPr>
        <p:sp>
          <p:nvSpPr>
            <p:cNvPr id="63" name="圆角矩形 62"/>
            <p:cNvSpPr/>
            <p:nvPr/>
          </p:nvSpPr>
          <p:spPr>
            <a:xfrm rot="18900000">
              <a:off x="4351806" y="2541295"/>
              <a:ext cx="464501" cy="464501"/>
            </a:xfrm>
            <a:prstGeom prst="roundRect">
              <a:avLst/>
            </a:prstGeom>
            <a:solidFill>
              <a:srgbClr val="D600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4" name="文本框 63"/>
            <p:cNvSpPr txBox="1"/>
            <p:nvPr/>
          </p:nvSpPr>
          <p:spPr>
            <a:xfrm>
              <a:off x="4391535" y="2500786"/>
              <a:ext cx="385042" cy="523220"/>
            </a:xfrm>
            <a:prstGeom prst="rect">
              <a:avLst/>
            </a:prstGeom>
            <a:noFill/>
          </p:spPr>
          <p:txBody>
            <a:bodyPr wrap="none" rtlCol="0">
              <a:spAutoFit/>
            </a:bodyPr>
            <a:lstStyle/>
            <a:p>
              <a:pPr algn="ctr"/>
              <a:r>
                <a:rPr kumimoji="1"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4</a:t>
              </a:r>
              <a:endParaRPr kumimoji="1" lang="zh-CN" altLang="en-US" sz="28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8" name="组合 67"/>
          <p:cNvGrpSpPr/>
          <p:nvPr/>
        </p:nvGrpSpPr>
        <p:grpSpPr>
          <a:xfrm>
            <a:off x="3589984" y="1758440"/>
            <a:ext cx="1077832" cy="3396760"/>
            <a:chOff x="3589984" y="1758440"/>
            <a:chExt cx="1077832" cy="3396760"/>
          </a:xfrm>
        </p:grpSpPr>
        <p:sp>
          <p:nvSpPr>
            <p:cNvPr id="39" name="矩形 38"/>
            <p:cNvSpPr/>
            <p:nvPr/>
          </p:nvSpPr>
          <p:spPr>
            <a:xfrm rot="5400000">
              <a:off x="2866485" y="2481939"/>
              <a:ext cx="1908664" cy="461665"/>
            </a:xfrm>
            <a:prstGeom prst="rect">
              <a:avLst/>
            </a:prstGeom>
          </p:spPr>
          <p:txBody>
            <a:bodyPr wrap="none">
              <a:spAutoFit/>
            </a:bodyPr>
            <a:lstStyle/>
            <a:p>
              <a:r>
                <a:rPr lang="en-US" altLang="zh-CN" sz="2400" dirty="0">
                  <a:solidFill>
                    <a:srgbClr val="D6000D"/>
                  </a:solidFill>
                  <a:latin typeface="微软雅黑" panose="020B0503020204020204" pitchFamily="34" charset="-122"/>
                  <a:ea typeface="微软雅黑" panose="020B0503020204020204" pitchFamily="34" charset="-122"/>
                  <a:sym typeface="思源黑体" panose="020B0400000000000000" pitchFamily="34" charset="-122"/>
                </a:rPr>
                <a:t>CONTENTS</a:t>
              </a:r>
              <a:endParaRPr lang="en-US" altLang="zh-CN" sz="2400" dirty="0">
                <a:solidFill>
                  <a:srgbClr val="D6000D"/>
                </a:solidFill>
                <a:latin typeface="微软雅黑" panose="020B0503020204020204" pitchFamily="34" charset="-122"/>
                <a:ea typeface="微软雅黑" panose="020B0503020204020204" pitchFamily="34" charset="-122"/>
                <a:sym typeface="思源黑体" panose="020B0400000000000000" pitchFamily="34" charset="-122"/>
              </a:endParaRPr>
            </a:p>
          </p:txBody>
        </p:sp>
        <p:cxnSp>
          <p:nvCxnSpPr>
            <p:cNvPr id="40" name="直线连接符 39"/>
            <p:cNvCxnSpPr/>
            <p:nvPr/>
          </p:nvCxnSpPr>
          <p:spPr>
            <a:xfrm>
              <a:off x="4667816" y="1848084"/>
              <a:ext cx="0" cy="3307116"/>
            </a:xfrm>
            <a:prstGeom prst="line">
              <a:avLst/>
            </a:prstGeom>
            <a:ln>
              <a:gradFill>
                <a:gsLst>
                  <a:gs pos="0">
                    <a:srgbClr val="D6010F"/>
                  </a:gs>
                  <a:gs pos="50000">
                    <a:srgbClr val="D6010F"/>
                  </a:gs>
                  <a:gs pos="100000">
                    <a:srgbClr val="D6010F">
                      <a:alpha val="0"/>
                    </a:srgbClr>
                  </a:gs>
                </a:gsLst>
                <a:lin ang="5400000" scaled="0"/>
              </a:gra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974886" y="1778344"/>
              <a:ext cx="642943" cy="1200329"/>
            </a:xfrm>
            <a:prstGeom prst="rect">
              <a:avLst/>
            </a:prstGeom>
          </p:spPr>
          <p:txBody>
            <a:bodyPr wrap="square">
              <a:spAutoFit/>
            </a:bodyPr>
            <a:lstStyle/>
            <a:p>
              <a:r>
                <a:rPr lang="zh-CN" altLang="en-US" sz="3600" b="1" dirty="0">
                  <a:solidFill>
                    <a:srgbClr val="D6000D"/>
                  </a:solidFill>
                  <a:latin typeface="微软雅黑" panose="020B0503020204020204" pitchFamily="34" charset="-122"/>
                  <a:ea typeface="微软雅黑" panose="020B0503020204020204" pitchFamily="34" charset="-122"/>
                  <a:sym typeface="思源黑体" panose="020B0400000000000000" pitchFamily="34" charset="-122"/>
                </a:rPr>
                <a:t>目录</a:t>
              </a:r>
              <a:endParaRPr lang="en-US" altLang="zh-CN" sz="3600" b="1" dirty="0">
                <a:solidFill>
                  <a:srgbClr val="D6000D"/>
                </a:solidFill>
                <a:latin typeface="微软雅黑" panose="020B0503020204020204" pitchFamily="34" charset="-122"/>
                <a:ea typeface="微软雅黑" panose="020B0503020204020204" pitchFamily="34" charset="-122"/>
                <a:sym typeface="思源黑体" panose="020B0400000000000000"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43437312c5c227469645c223a31333534367d220a7d0a"/>
          <p:cNvSpPr txBox="1"/>
          <p:nvPr/>
        </p:nvSpPr>
        <p:spPr>
          <a:xfrm>
            <a:off x="2743200" y="2695575"/>
            <a:ext cx="4064000" cy="1302385"/>
          </a:xfrm>
          <a:prstGeom prst="rect">
            <a:avLst/>
          </a:prstGeom>
          <a:noFill/>
        </p:spPr>
        <p:txBody>
          <a:bodyPr wrap="square" rtlCol="0">
            <a:noAutofit/>
            <a:scene3d>
              <a:camera prst="obliqueBottomRight"/>
              <a:lightRig rig="flat" dir="t"/>
            </a:scene3d>
            <a:sp3d extrusionH="91440" contourW="2471" prstMaterial="matte">
              <a:extrusionClr>
                <a:srgbClr val="6E17E5"/>
              </a:extrusionClr>
              <a:contourClr>
                <a:srgbClr val="0D0D0D"/>
              </a:contourClr>
            </a:sp3d>
          </a:bodyPr>
          <a:p>
            <a:r>
              <a:rPr lang="en-US" altLang="zh-CN" sz="3600">
                <a:ln w="7414">
                  <a:solidFill>
                    <a:srgbClr val="130400"/>
                  </a:solidFill>
                </a:ln>
                <a:solidFill>
                  <a:srgbClr val="F6F6F6"/>
                </a:solidFill>
                <a:effectLst>
                  <a:outerShdw dist="38100" dir="2700000" algn="tl" rotWithShape="0">
                    <a:srgbClr val="360F00">
                      <a:alpha val="100000"/>
                    </a:srgbClr>
                  </a:outerShdw>
                </a:effectLst>
                <a:latin typeface="汉仪铸字烈焰体W" panose="00020600040101010101" charset="-122"/>
                <a:ea typeface="汉仪铸字烈焰体W" panose="00020600040101010101" charset="-122"/>
                <a:cs typeface="汉仪铸字烈焰体W" panose="00020600040101010101" charset="-122"/>
              </a:rPr>
              <a:t>dgp-offline</a:t>
            </a:r>
            <a:r>
              <a:rPr lang="zh-CN" altLang="en-US" sz="3600">
                <a:ln w="7414">
                  <a:solidFill>
                    <a:srgbClr val="130400"/>
                  </a:solidFill>
                </a:ln>
                <a:solidFill>
                  <a:srgbClr val="F6F6F6"/>
                </a:solidFill>
                <a:effectLst>
                  <a:outerShdw dist="38100" dir="2700000" algn="tl" rotWithShape="0">
                    <a:srgbClr val="360F00">
                      <a:alpha val="100000"/>
                    </a:srgbClr>
                  </a:outerShdw>
                </a:effectLst>
                <a:latin typeface="汉仪铸字烈焰体W" panose="00020600040101010101" charset="-122"/>
                <a:ea typeface="汉仪铸字烈焰体W" panose="00020600040101010101" charset="-122"/>
                <a:cs typeface="汉仪铸字烈焰体W" panose="00020600040101010101" charset="-122"/>
              </a:rPr>
              <a:t>项目</a:t>
            </a:r>
            <a:endParaRPr lang="zh-CN" altLang="en-US" sz="3600">
              <a:ln w="7414">
                <a:solidFill>
                  <a:srgbClr val="130400"/>
                </a:solidFill>
              </a:ln>
              <a:solidFill>
                <a:srgbClr val="F6F6F6"/>
              </a:solidFill>
              <a:effectLst>
                <a:outerShdw dist="38100" dir="2700000" algn="tl" rotWithShape="0">
                  <a:srgbClr val="360F00">
                    <a:alpha val="100000"/>
                  </a:srgbClr>
                </a:outerShdw>
              </a:effectLst>
              <a:latin typeface="汉仪铸字烈焰体W" panose="00020600040101010101" charset="-122"/>
              <a:ea typeface="汉仪铸字烈焰体W" panose="00020600040101010101" charset="-122"/>
              <a:cs typeface="汉仪铸字烈焰体W" panose="0002060004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891223" y="524510"/>
            <a:ext cx="2713355" cy="583565"/>
          </a:xfrm>
          <a:prstGeom prst="rect">
            <a:avLst/>
          </a:prstGeom>
          <a:noFill/>
          <a:ln>
            <a:noFill/>
          </a:ln>
        </p:spPr>
        <p:txBody>
          <a:bodyPr wrap="none" rtlCol="0" anchor="t">
            <a:spAutoFit/>
          </a:bodyPr>
          <a:p>
            <a:pPr algn="ctr"/>
            <a:r>
              <a:rPr lang="zh-CN" altLang="en-US" sz="3200" b="1">
                <a:ln w="6600">
                  <a:solidFill>
                    <a:schemeClr val="accent2"/>
                  </a:solidFill>
                  <a:prstDash val="solid"/>
                </a:ln>
                <a:solidFill>
                  <a:srgbClr val="FFFFFF"/>
                </a:solidFill>
                <a:effectLst>
                  <a:outerShdw dist="38100" dir="2700000" algn="tl" rotWithShape="0">
                    <a:schemeClr val="accent2"/>
                  </a:outerShdw>
                </a:effectLst>
              </a:rPr>
              <a:t>脏代码</a:t>
            </a:r>
            <a:r>
              <a:rPr lang="en-US" altLang="zh-CN" sz="3200" b="1">
                <a:ln w="6600">
                  <a:solidFill>
                    <a:schemeClr val="accent2"/>
                  </a:solidFill>
                  <a:prstDash val="solid"/>
                </a:ln>
                <a:solidFill>
                  <a:srgbClr val="FFFFFF"/>
                </a:solidFill>
                <a:effectLst>
                  <a:outerShdw dist="38100" dir="2700000" algn="tl" rotWithShape="0">
                    <a:schemeClr val="accent2"/>
                  </a:outerShdw>
                </a:effectLst>
              </a:rPr>
              <a:t> </a:t>
            </a:r>
            <a:r>
              <a:rPr lang="zh-CN" altLang="en-US" sz="3200" b="1">
                <a:ln w="6600">
                  <a:solidFill>
                    <a:schemeClr val="accent2"/>
                  </a:solidFill>
                  <a:prstDash val="solid"/>
                </a:ln>
                <a:solidFill>
                  <a:srgbClr val="FFFFFF"/>
                </a:solidFill>
                <a:effectLst>
                  <a:outerShdw dist="38100" dir="2700000" algn="tl" rotWithShape="0">
                    <a:schemeClr val="accent2"/>
                  </a:outerShdw>
                </a:effectLst>
              </a:rPr>
              <a:t>多余表</a:t>
            </a:r>
            <a:endParaRPr lang="zh-CN" altLang="en-US" sz="3200" b="1">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图片 2"/>
          <p:cNvPicPr>
            <a:picLocks noChangeAspect="1"/>
          </p:cNvPicPr>
          <p:nvPr>
            <p:custDataLst>
              <p:tags r:id="rId1"/>
            </p:custDataLst>
          </p:nvPr>
        </p:nvPicPr>
        <p:blipFill>
          <a:blip r:embed="rId2"/>
          <a:stretch>
            <a:fillRect/>
          </a:stretch>
        </p:blipFill>
        <p:spPr>
          <a:xfrm>
            <a:off x="480695" y="1108075"/>
            <a:ext cx="8791575" cy="299910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791200" y="2009775"/>
            <a:ext cx="5543550" cy="451485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891540" y="4251325"/>
            <a:ext cx="2124075" cy="160972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2176145" y="6005195"/>
            <a:ext cx="3362325" cy="6000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43437352c5c227469645c223a31333534367d220a7d0a"/>
          <p:cNvSpPr txBox="1"/>
          <p:nvPr/>
        </p:nvSpPr>
        <p:spPr>
          <a:xfrm>
            <a:off x="370840" y="882650"/>
            <a:ext cx="4076700" cy="987425"/>
          </a:xfrm>
          <a:prstGeom prst="rect">
            <a:avLst/>
          </a:prstGeom>
          <a:noFill/>
        </p:spPr>
        <p:txBody>
          <a:bodyPr wrap="square" rtlCol="0" anchor="t">
            <a:noAutofit/>
            <a:scene3d>
              <a:camera prst="obliqueBottomLeft"/>
              <a:lightRig rig="brightRoom" dir="t"/>
            </a:scene3d>
            <a:sp3d extrusionH="37272" contourW="1242" prstMaterial="matte">
              <a:extrusionClr>
                <a:srgbClr val="E7510F"/>
              </a:extrusionClr>
              <a:contourClr>
                <a:srgbClr val="0B0B0B"/>
              </a:contourClr>
            </a:sp3d>
          </a:bodyPr>
          <a:p>
            <a:r>
              <a:rPr lang="zh-CN" altLang="en-US"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rPr>
              <a:t>监控告警模块</a:t>
            </a:r>
            <a:r>
              <a:rPr lang="en-US" altLang="zh-CN"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rPr>
              <a:t>/</a:t>
            </a:r>
            <a:r>
              <a:rPr lang="zh-CN" altLang="en-US"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sym typeface="+mn-ea"/>
              </a:rPr>
              <a:t>数据质量模块</a:t>
            </a:r>
            <a:endParaRPr lang="zh-CN" altLang="en-US"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endParaRPr>
          </a:p>
          <a:p>
            <a:endParaRPr lang="en-US" altLang="zh-CN"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endParaRPr>
          </a:p>
        </p:txBody>
      </p:sp>
      <p:sp>
        <p:nvSpPr>
          <p:cNvPr id="3" name="文本框 2"/>
          <p:cNvSpPr txBox="1"/>
          <p:nvPr/>
        </p:nvSpPr>
        <p:spPr>
          <a:xfrm>
            <a:off x="704850" y="2063750"/>
            <a:ext cx="6096000" cy="368300"/>
          </a:xfrm>
          <a:prstGeom prst="rect">
            <a:avLst/>
          </a:prstGeom>
          <a:noFill/>
        </p:spPr>
        <p:txBody>
          <a:bodyPr wrap="square" rtlCol="0" anchor="t">
            <a:spAutoFit/>
          </a:bodyPr>
          <a:p>
            <a:r>
              <a:rPr lang="zh-CN" altLang="en-US">
                <a:solidFill>
                  <a:schemeClr val="bg1"/>
                </a:solidFill>
              </a:rPr>
              <a:t>监控告警列表</a:t>
            </a:r>
            <a:r>
              <a:rPr lang="en-US" altLang="zh-CN">
                <a:solidFill>
                  <a:schemeClr val="bg1"/>
                </a:solidFill>
              </a:rPr>
              <a:t>	</a:t>
            </a:r>
            <a:r>
              <a:rPr lang="zh-CN" altLang="en-US">
                <a:solidFill>
                  <a:schemeClr val="bg1"/>
                </a:solidFill>
              </a:rPr>
              <a:t>quality_monitoring</a:t>
            </a:r>
            <a:endParaRPr lang="zh-CN" altLang="en-US">
              <a:solidFill>
                <a:schemeClr val="bg1"/>
              </a:solidFill>
            </a:endParaRPr>
          </a:p>
        </p:txBody>
      </p:sp>
      <p:sp>
        <p:nvSpPr>
          <p:cNvPr id="4" name="文本框 3"/>
          <p:cNvSpPr txBox="1"/>
          <p:nvPr/>
        </p:nvSpPr>
        <p:spPr>
          <a:xfrm>
            <a:off x="704850" y="2515870"/>
            <a:ext cx="6096000" cy="645160"/>
          </a:xfrm>
          <a:prstGeom prst="rect">
            <a:avLst/>
          </a:prstGeom>
          <a:noFill/>
        </p:spPr>
        <p:txBody>
          <a:bodyPr wrap="square" rtlCol="0" anchor="t">
            <a:spAutoFit/>
          </a:bodyPr>
          <a:p>
            <a:r>
              <a:rPr lang="zh-CN" altLang="en-US">
                <a:solidFill>
                  <a:schemeClr val="bg1"/>
                </a:solidFill>
              </a:rPr>
              <a:t>监控告警大屏</a:t>
            </a:r>
            <a:r>
              <a:rPr lang="en-US" altLang="zh-CN">
                <a:solidFill>
                  <a:schemeClr val="bg1"/>
                </a:solidFill>
              </a:rPr>
              <a:t>	</a:t>
            </a:r>
            <a:r>
              <a:rPr lang="zh-CN" altLang="en-US">
                <a:solidFill>
                  <a:schemeClr val="bg1"/>
                </a:solidFill>
                <a:sym typeface="+mn-ea"/>
              </a:rPr>
              <a:t>quality_monitoring</a:t>
            </a:r>
            <a:endParaRPr lang="zh-CN" altLang="en-US">
              <a:solidFill>
                <a:schemeClr val="bg1"/>
              </a:solidFill>
            </a:endParaRPr>
          </a:p>
          <a:p>
            <a:endParaRPr lang="en-US" altLang="zh-CN">
              <a:solidFill>
                <a:schemeClr val="bg1"/>
              </a:solidFill>
            </a:endParaRPr>
          </a:p>
        </p:txBody>
      </p:sp>
      <p:sp>
        <p:nvSpPr>
          <p:cNvPr id="5" name="文本框 4" descr="7b0a2020202022776f7264617274223a20227b5c2269645c223a32353030323538302c5c227469645c223a31333439357d220a7d0a"/>
          <p:cNvSpPr txBox="1"/>
          <p:nvPr/>
        </p:nvSpPr>
        <p:spPr>
          <a:xfrm>
            <a:off x="4283710" y="882650"/>
            <a:ext cx="6096000" cy="368300"/>
          </a:xfrm>
          <a:prstGeom prst="rect">
            <a:avLst/>
          </a:prstGeom>
          <a:noFill/>
        </p:spPr>
        <p:txBody>
          <a:bodyPr wrap="square" rtlCol="0" anchor="t">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latin typeface="汉仪雅酷黑 85W" panose="020B0904020202020204" charset="-122"/>
                <a:ea typeface="汉仪雅酷黑 85W" panose="020B0904020202020204" charset="-122"/>
              </a:rPr>
              <a:t>对应库名：data_quality</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latin typeface="汉仪雅酷黑 85W" panose="020B0904020202020204" charset="-122"/>
              <a:ea typeface="汉仪雅酷黑 85W" panose="020B0904020202020204" charset="-122"/>
            </a:endParaRPr>
          </a:p>
        </p:txBody>
      </p:sp>
      <p:sp>
        <p:nvSpPr>
          <p:cNvPr id="6" name="文本框 5"/>
          <p:cNvSpPr txBox="1"/>
          <p:nvPr/>
        </p:nvSpPr>
        <p:spPr>
          <a:xfrm>
            <a:off x="5886450" y="1694815"/>
            <a:ext cx="6096000" cy="922020"/>
          </a:xfrm>
          <a:prstGeom prst="rect">
            <a:avLst/>
          </a:prstGeom>
          <a:noFill/>
        </p:spPr>
        <p:txBody>
          <a:bodyPr wrap="square" rtlCol="0" anchor="t">
            <a:spAutoFit/>
          </a:bodyPr>
          <a:p>
            <a:r>
              <a:rPr lang="zh-CN" altLang="en-US">
                <a:solidFill>
                  <a:schemeClr val="bg1"/>
                </a:solidFill>
              </a:rPr>
              <a:t>该库新增表</a:t>
            </a:r>
            <a:endParaRPr lang="zh-CN" altLang="en-US">
              <a:solidFill>
                <a:schemeClr val="bg1"/>
              </a:solidFill>
            </a:endParaRPr>
          </a:p>
          <a:p>
            <a:r>
              <a:rPr lang="zh-CN" altLang="en-US">
                <a:solidFill>
                  <a:schemeClr val="bg1"/>
                </a:solidFill>
              </a:rPr>
              <a:t>quality_summary</a:t>
            </a:r>
            <a:endParaRPr lang="zh-CN" altLang="en-US">
              <a:solidFill>
                <a:schemeClr val="bg1"/>
              </a:solidFill>
            </a:endParaRPr>
          </a:p>
          <a:p>
            <a:r>
              <a:rPr lang="zh-CN" altLang="en-US">
                <a:solidFill>
                  <a:schemeClr val="bg1"/>
                </a:solidFill>
              </a:rPr>
              <a:t>primary_key_quality_detail</a:t>
            </a:r>
            <a:endParaRPr lang="zh-CN" altLang="en-US">
              <a:solidFill>
                <a:schemeClr val="bg1"/>
              </a:solidFill>
            </a:endParaRPr>
          </a:p>
        </p:txBody>
      </p:sp>
      <p:pic>
        <p:nvPicPr>
          <p:cNvPr id="8" name="图片 7" descr="31393935333132353b31393939353539343b5e8f53f73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87050" y="5095875"/>
            <a:ext cx="914400" cy="914400"/>
          </a:xfrm>
          <a:prstGeom prst="rect">
            <a:avLst/>
          </a:prstGeom>
        </p:spPr>
      </p:pic>
      <p:sp>
        <p:nvSpPr>
          <p:cNvPr id="9" name="矩形 8"/>
          <p:cNvSpPr/>
          <p:nvPr/>
        </p:nvSpPr>
        <p:spPr>
          <a:xfrm>
            <a:off x="9357360" y="5038725"/>
            <a:ext cx="1022350" cy="913765"/>
          </a:xfrm>
          <a:prstGeom prst="rect">
            <a:avLst/>
          </a:prstGeom>
          <a:noFill/>
          <a:ln>
            <a:noFill/>
          </a:ln>
        </p:spPr>
        <p:txBody>
          <a:bodyPr wrap="none" rtlCol="0" anchor="t">
            <a:noAutofit/>
          </a:bodyPr>
          <a:p>
            <a:pPr algn="ctr"/>
            <a:r>
              <a:rPr lang="zh-CN" altLang="en-US" sz="7200" b="1">
                <a:ln w="6600">
                  <a:solidFill>
                    <a:schemeClr val="accent2"/>
                  </a:solidFill>
                  <a:prstDash val="solid"/>
                </a:ln>
                <a:solidFill>
                  <a:srgbClr val="FFFFFF"/>
                </a:solidFill>
                <a:effectLst>
                  <a:outerShdw dist="38100" dir="2700000" algn="tl" rotWithShape="0">
                    <a:schemeClr val="accent2"/>
                  </a:outerShdw>
                </a:effectLst>
              </a:rPr>
              <a:t>空</a:t>
            </a:r>
            <a:endParaRPr lang="zh-CN" altLang="en-US" sz="7200" b="1">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文本框 9"/>
          <p:cNvSpPr txBox="1"/>
          <p:nvPr>
            <p:custDataLst>
              <p:tags r:id="rId3"/>
            </p:custDataLst>
          </p:nvPr>
        </p:nvSpPr>
        <p:spPr>
          <a:xfrm>
            <a:off x="762000" y="3060700"/>
            <a:ext cx="6096000" cy="368300"/>
          </a:xfrm>
          <a:prstGeom prst="rect">
            <a:avLst/>
          </a:prstGeom>
          <a:noFill/>
        </p:spPr>
        <p:txBody>
          <a:bodyPr wrap="square" rtlCol="0" anchor="t">
            <a:spAutoFit/>
          </a:bodyPr>
          <a:p>
            <a:r>
              <a:rPr lang="en-US" altLang="zh-CN">
                <a:solidFill>
                  <a:schemeClr val="bg1"/>
                </a:solidFill>
              </a:rPr>
              <a:t>……</a:t>
            </a:r>
            <a:endParaRPr lang="en-US" altLang="zh-CN">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43437352c5c227469645c223a31333534367d220a7d0a"/>
          <p:cNvSpPr txBox="1"/>
          <p:nvPr/>
        </p:nvSpPr>
        <p:spPr>
          <a:xfrm>
            <a:off x="1209675" y="882650"/>
            <a:ext cx="5591175" cy="987425"/>
          </a:xfrm>
          <a:prstGeom prst="rect">
            <a:avLst/>
          </a:prstGeom>
          <a:noFill/>
        </p:spPr>
        <p:txBody>
          <a:bodyPr wrap="square" rtlCol="0" anchor="t">
            <a:noAutofit/>
            <a:scene3d>
              <a:camera prst="obliqueBottomLeft"/>
              <a:lightRig rig="brightRoom" dir="t"/>
            </a:scene3d>
            <a:sp3d extrusionH="37272" contourW="1242" prstMaterial="matte">
              <a:extrusionClr>
                <a:srgbClr val="E7510F"/>
              </a:extrusionClr>
              <a:contourClr>
                <a:srgbClr val="0B0B0B"/>
              </a:contourClr>
            </a:sp3d>
          </a:bodyPr>
          <a:p>
            <a:r>
              <a:rPr lang="zh-CN" altLang="en-US"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rPr>
              <a:t>离线任务作业模块</a:t>
            </a:r>
            <a:r>
              <a:rPr lang="en-US" altLang="zh-CN"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rPr>
              <a:t>/</a:t>
            </a:r>
            <a:r>
              <a:rPr lang="zh-CN" altLang="en-US"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rPr>
              <a:t>源头监测</a:t>
            </a:r>
            <a:r>
              <a:rPr lang="en-US" altLang="zh-CN"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rPr>
              <a:t>/</a:t>
            </a:r>
            <a:r>
              <a:rPr lang="zh-CN" altLang="en-US"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rPr>
              <a:t>脚本管理</a:t>
            </a:r>
            <a:endParaRPr lang="zh-CN" altLang="en-US"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endParaRPr>
          </a:p>
        </p:txBody>
      </p:sp>
      <p:sp>
        <p:nvSpPr>
          <p:cNvPr id="3" name="文本框 2"/>
          <p:cNvSpPr txBox="1"/>
          <p:nvPr/>
        </p:nvSpPr>
        <p:spPr>
          <a:xfrm>
            <a:off x="704850" y="2063750"/>
            <a:ext cx="6096000" cy="368300"/>
          </a:xfrm>
          <a:prstGeom prst="rect">
            <a:avLst/>
          </a:prstGeom>
          <a:noFill/>
        </p:spPr>
        <p:txBody>
          <a:bodyPr wrap="square" rtlCol="0" anchor="t">
            <a:spAutoFit/>
          </a:bodyPr>
          <a:p>
            <a:r>
              <a:rPr lang="zh-CN" altLang="en-US">
                <a:solidFill>
                  <a:schemeClr val="bg1"/>
                </a:solidFill>
              </a:rPr>
              <a:t>参数分组管理</a:t>
            </a:r>
            <a:r>
              <a:rPr lang="en-US" altLang="zh-CN">
                <a:solidFill>
                  <a:schemeClr val="bg1"/>
                </a:solidFill>
              </a:rPr>
              <a:t>	</a:t>
            </a:r>
            <a:r>
              <a:rPr lang="zh-CN" altLang="en-US">
                <a:solidFill>
                  <a:schemeClr val="bg1"/>
                </a:solidFill>
              </a:rPr>
              <a:t>task_argument_group</a:t>
            </a:r>
            <a:r>
              <a:rPr lang="zh-CN" altLang="en-US">
                <a:solidFill>
                  <a:schemeClr val="bg1"/>
                </a:solidFill>
                <a:sym typeface="+mn-ea"/>
              </a:rPr>
              <a:t>（无变化）</a:t>
            </a:r>
            <a:endParaRPr lang="zh-CN" altLang="en-US">
              <a:solidFill>
                <a:schemeClr val="bg1"/>
              </a:solidFill>
            </a:endParaRPr>
          </a:p>
        </p:txBody>
      </p:sp>
      <p:sp>
        <p:nvSpPr>
          <p:cNvPr id="4" name="文本框 3"/>
          <p:cNvSpPr txBox="1"/>
          <p:nvPr/>
        </p:nvSpPr>
        <p:spPr>
          <a:xfrm>
            <a:off x="704850" y="2568575"/>
            <a:ext cx="6096000" cy="368300"/>
          </a:xfrm>
          <a:prstGeom prst="rect">
            <a:avLst/>
          </a:prstGeom>
          <a:noFill/>
        </p:spPr>
        <p:txBody>
          <a:bodyPr wrap="square" rtlCol="0" anchor="t">
            <a:spAutoFit/>
          </a:bodyPr>
          <a:p>
            <a:r>
              <a:rPr lang="zh-CN" altLang="en-US">
                <a:solidFill>
                  <a:schemeClr val="bg1"/>
                </a:solidFill>
              </a:rPr>
              <a:t>参数列表</a:t>
            </a:r>
            <a:r>
              <a:rPr lang="en-US" altLang="zh-CN">
                <a:solidFill>
                  <a:schemeClr val="bg1"/>
                </a:solidFill>
              </a:rPr>
              <a:t>		task_argument</a:t>
            </a:r>
            <a:r>
              <a:rPr lang="zh-CN" altLang="en-US">
                <a:solidFill>
                  <a:schemeClr val="bg1"/>
                </a:solidFill>
                <a:sym typeface="+mn-ea"/>
              </a:rPr>
              <a:t>（无变化）</a:t>
            </a:r>
            <a:endParaRPr lang="en-US" altLang="zh-CN">
              <a:solidFill>
                <a:schemeClr val="bg1"/>
              </a:solidFill>
            </a:endParaRPr>
          </a:p>
        </p:txBody>
      </p:sp>
      <p:sp>
        <p:nvSpPr>
          <p:cNvPr id="5" name="文本框 4" descr="7b0a2020202022776f7264617274223a20227b5c2269645c223a32353030323538302c5c227469645c223a31333439357d220a7d0a"/>
          <p:cNvSpPr txBox="1"/>
          <p:nvPr/>
        </p:nvSpPr>
        <p:spPr>
          <a:xfrm>
            <a:off x="7173595" y="882650"/>
            <a:ext cx="4399280" cy="645160"/>
          </a:xfrm>
          <a:prstGeom prst="rect">
            <a:avLst/>
          </a:prstGeom>
          <a:noFill/>
        </p:spPr>
        <p:txBody>
          <a:bodyPr wrap="square" rtlCol="0" anchor="t">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latin typeface="汉仪雅酷黑 85W" panose="020B0904020202020204" charset="-122"/>
                <a:ea typeface="汉仪雅酷黑 85W" panose="020B0904020202020204" charset="-122"/>
              </a:rPr>
              <a:t>对应库名：task_job</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latin typeface="汉仪雅酷黑 85W" panose="020B0904020202020204" charset="-122"/>
              <a:ea typeface="汉仪雅酷黑 85W" panose="020B0904020202020204" charset="-122"/>
            </a:endParaRPr>
          </a:p>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latin typeface="汉仪雅酷黑 85W" panose="020B0904020202020204" charset="-122"/>
                <a:ea typeface="汉仪雅酷黑 85W" panose="020B0904020202020204" charset="-122"/>
              </a:rPr>
              <a:t>（cheetah）</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latin typeface="汉仪雅酷黑 85W" panose="020B0904020202020204" charset="-122"/>
              <a:ea typeface="汉仪雅酷黑 85W" panose="020B0904020202020204" charset="-122"/>
            </a:endParaRPr>
          </a:p>
        </p:txBody>
      </p:sp>
      <p:sp>
        <p:nvSpPr>
          <p:cNvPr id="8" name="文本框 7"/>
          <p:cNvSpPr txBox="1"/>
          <p:nvPr>
            <p:custDataLst>
              <p:tags r:id="rId1"/>
            </p:custDataLst>
          </p:nvPr>
        </p:nvSpPr>
        <p:spPr>
          <a:xfrm>
            <a:off x="704850" y="3074670"/>
            <a:ext cx="11398250" cy="1198880"/>
          </a:xfrm>
          <a:prstGeom prst="rect">
            <a:avLst/>
          </a:prstGeom>
          <a:noFill/>
        </p:spPr>
        <p:txBody>
          <a:bodyPr wrap="square" rtlCol="0" anchor="t">
            <a:spAutoFit/>
          </a:bodyPr>
          <a:p>
            <a:r>
              <a:rPr lang="zh-CN" altLang="en-US">
                <a:solidFill>
                  <a:schemeClr val="bg1"/>
                </a:solidFill>
              </a:rPr>
              <a:t>离线任务作业</a:t>
            </a:r>
            <a:r>
              <a:rPr lang="en-US" altLang="zh-CN">
                <a:solidFill>
                  <a:schemeClr val="bg1"/>
                </a:solidFill>
              </a:rPr>
              <a:t>	</a:t>
            </a:r>
            <a:r>
              <a:rPr lang="zh-CN" altLang="en-US">
                <a:solidFill>
                  <a:schemeClr val="bg1"/>
                </a:solidFill>
              </a:rPr>
              <a:t>旧有：</a:t>
            </a:r>
            <a:r>
              <a:rPr lang="en-US" altLang="zh-CN">
                <a:solidFill>
                  <a:schemeClr val="bg1"/>
                </a:solidFill>
              </a:rPr>
              <a:t>gw_task</a:t>
            </a:r>
            <a:r>
              <a:rPr lang="zh-CN" altLang="en-US">
                <a:solidFill>
                  <a:schemeClr val="bg1"/>
                </a:solidFill>
              </a:rPr>
              <a:t>（新增字段多）、gw_job_approval_history（无变化）、gw_job_task（新增x_axis，</a:t>
            </a:r>
            <a:r>
              <a:rPr lang="en-US" altLang="zh-CN">
                <a:solidFill>
                  <a:schemeClr val="bg1"/>
                </a:solidFill>
              </a:rPr>
              <a:t>y</a:t>
            </a:r>
            <a:r>
              <a:rPr lang="zh-CN" altLang="en-US">
                <a:solidFill>
                  <a:schemeClr val="bg1"/>
                </a:solidFill>
              </a:rPr>
              <a:t>_axis）、</a:t>
            </a:r>
            <a:r>
              <a:rPr lang="en-US" altLang="zh-CN">
                <a:solidFill>
                  <a:schemeClr val="bg1"/>
                </a:solidFill>
                <a:sym typeface="+mn-ea"/>
              </a:rPr>
              <a:t>g</a:t>
            </a:r>
            <a:r>
              <a:rPr lang="zh-CN" altLang="en-US">
                <a:solidFill>
                  <a:schemeClr val="bg1"/>
                </a:solidFill>
                <a:sym typeface="+mn-ea"/>
              </a:rPr>
              <a:t>w_job（新增job_type）</a:t>
            </a:r>
            <a:endParaRPr lang="zh-CN" altLang="en-US">
              <a:solidFill>
                <a:schemeClr val="bg1"/>
              </a:solidFill>
            </a:endParaRPr>
          </a:p>
          <a:p>
            <a:pPr marL="1371600" lvl="3" indent="457200"/>
            <a:r>
              <a:rPr lang="zh-CN" altLang="en-US">
                <a:solidFill>
                  <a:schemeClr val="bg1"/>
                </a:solidFill>
              </a:rPr>
              <a:t>新表：gw_job_run_record、gw_sensor_record、gw_task_approval_history、gw_udf（生产也空）、increment_history （重构过，是否在用）、job_delete_history、nonstructural_flatten_list</a:t>
            </a:r>
            <a:endParaRPr lang="zh-CN" altLang="en-US">
              <a:solidFill>
                <a:schemeClr val="bg1"/>
              </a:solidFill>
            </a:endParaRPr>
          </a:p>
        </p:txBody>
      </p:sp>
      <p:sp>
        <p:nvSpPr>
          <p:cNvPr id="10" name="文本框 9"/>
          <p:cNvSpPr txBox="1"/>
          <p:nvPr>
            <p:custDataLst>
              <p:tags r:id="rId2"/>
            </p:custDataLst>
          </p:nvPr>
        </p:nvSpPr>
        <p:spPr>
          <a:xfrm>
            <a:off x="704850" y="4411345"/>
            <a:ext cx="11049000" cy="922020"/>
          </a:xfrm>
          <a:prstGeom prst="rect">
            <a:avLst/>
          </a:prstGeom>
          <a:noFill/>
        </p:spPr>
        <p:txBody>
          <a:bodyPr wrap="square" rtlCol="0" anchor="t">
            <a:spAutoFit/>
          </a:bodyPr>
          <a:p>
            <a:r>
              <a:rPr lang="zh-CN" altLang="en-US">
                <a:solidFill>
                  <a:schemeClr val="bg1"/>
                </a:solidFill>
              </a:rPr>
              <a:t>表结构</a:t>
            </a:r>
            <a:r>
              <a:rPr lang="en-US" altLang="zh-CN">
                <a:solidFill>
                  <a:schemeClr val="bg1"/>
                </a:solidFill>
              </a:rPr>
              <a:t>			ods_structure</a:t>
            </a:r>
            <a:r>
              <a:rPr lang="zh-CN" altLang="en-US">
                <a:solidFill>
                  <a:schemeClr val="bg1"/>
                </a:solidFill>
              </a:rPr>
              <a:t>（去掉incremental_field，新增source_name，belong_database_name）</a:t>
            </a:r>
            <a:endParaRPr lang="en-US" altLang="zh-CN">
              <a:solidFill>
                <a:schemeClr val="bg1"/>
              </a:solidFill>
            </a:endParaRPr>
          </a:p>
          <a:p>
            <a:r>
              <a:rPr lang="zh-CN" altLang="en-US">
                <a:solidFill>
                  <a:schemeClr val="bg1"/>
                </a:solidFill>
                <a:sym typeface="+mn-ea"/>
              </a:rPr>
              <a:t>新表：</a:t>
            </a:r>
            <a:r>
              <a:rPr>
                <a:solidFill>
                  <a:schemeClr val="bg1"/>
                </a:solidFill>
              </a:rPr>
              <a:t>gw_ods_structure_change_config</a:t>
            </a:r>
            <a:r>
              <a:rPr lang="zh-CN">
                <a:solidFill>
                  <a:schemeClr val="bg1"/>
                </a:solidFill>
              </a:rPr>
              <a:t>、gw_ods_structure_change_history、gw_ods_structure_column_ignore_rule_list、gw_ods_structure_column_list、gw_ods_structure_oper_record</a:t>
            </a:r>
            <a:endParaRPr lang="zh-CN">
              <a:solidFill>
                <a:schemeClr val="bg1"/>
              </a:solidFill>
            </a:endParaRPr>
          </a:p>
        </p:txBody>
      </p:sp>
      <p:sp>
        <p:nvSpPr>
          <p:cNvPr id="11" name="文本框 10"/>
          <p:cNvSpPr txBox="1"/>
          <p:nvPr>
            <p:custDataLst>
              <p:tags r:id="rId3"/>
            </p:custDataLst>
          </p:nvPr>
        </p:nvSpPr>
        <p:spPr>
          <a:xfrm>
            <a:off x="704850" y="5565140"/>
            <a:ext cx="11049000" cy="368300"/>
          </a:xfrm>
          <a:prstGeom prst="rect">
            <a:avLst/>
          </a:prstGeom>
          <a:noFill/>
        </p:spPr>
        <p:txBody>
          <a:bodyPr wrap="square" rtlCol="0" anchor="t">
            <a:spAutoFit/>
          </a:bodyPr>
          <a:p>
            <a:r>
              <a:rPr lang="zh-CN">
                <a:solidFill>
                  <a:schemeClr val="bg1"/>
                </a:solidFill>
              </a:rPr>
              <a:t>脚本</a:t>
            </a:r>
            <a:r>
              <a:rPr lang="en-US" altLang="zh-CN">
                <a:solidFill>
                  <a:schemeClr val="bg1"/>
                </a:solidFill>
              </a:rPr>
              <a:t>	gw_script_history</a:t>
            </a:r>
            <a:r>
              <a:rPr lang="zh-CN" altLang="en-US">
                <a:solidFill>
                  <a:schemeClr val="bg1"/>
                </a:solidFill>
                <a:sym typeface="+mn-ea"/>
              </a:rPr>
              <a:t>（新增currency）</a:t>
            </a:r>
            <a:r>
              <a:rPr lang="zh-CN" altLang="en-US">
                <a:solidFill>
                  <a:schemeClr val="bg1"/>
                </a:solidFill>
              </a:rPr>
              <a:t>、gw_script_list（新增currency）</a:t>
            </a:r>
            <a:endParaRPr lang="zh-CN" altLang="en-US">
              <a:solidFill>
                <a:schemeClr val="bg1"/>
              </a:solidFill>
            </a:endParaRPr>
          </a:p>
        </p:txBody>
      </p:sp>
      <p:pic>
        <p:nvPicPr>
          <p:cNvPr id="12" name="图片 11" descr="31393935333132353b31393939353539383b5e8f53f73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77400" y="5572125"/>
            <a:ext cx="914400" cy="914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43437352c5c227469645c223a31333534367d220a7d0a"/>
          <p:cNvSpPr txBox="1"/>
          <p:nvPr/>
        </p:nvSpPr>
        <p:spPr>
          <a:xfrm>
            <a:off x="507365" y="892175"/>
            <a:ext cx="2866390" cy="987425"/>
          </a:xfrm>
          <a:prstGeom prst="rect">
            <a:avLst/>
          </a:prstGeom>
          <a:noFill/>
        </p:spPr>
        <p:txBody>
          <a:bodyPr wrap="square" rtlCol="0" anchor="t">
            <a:noAutofit/>
            <a:scene3d>
              <a:camera prst="obliqueBottomLeft"/>
              <a:lightRig rig="brightRoom" dir="t"/>
            </a:scene3d>
            <a:sp3d extrusionH="37272" contourW="1242" prstMaterial="matte">
              <a:extrusionClr>
                <a:srgbClr val="E7510F"/>
              </a:extrusionClr>
              <a:contourClr>
                <a:srgbClr val="0B0B0B"/>
              </a:contourClr>
            </a:sp3d>
          </a:bodyPr>
          <a:p>
            <a:r>
              <a:rPr lang="zh-CN" altLang="en-US"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rPr>
              <a:t>标准化建模模块</a:t>
            </a:r>
            <a:endParaRPr lang="zh-CN" altLang="en-US"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endParaRPr>
          </a:p>
        </p:txBody>
      </p:sp>
      <p:sp>
        <p:nvSpPr>
          <p:cNvPr id="3" name="文本框 2"/>
          <p:cNvSpPr txBox="1"/>
          <p:nvPr/>
        </p:nvSpPr>
        <p:spPr>
          <a:xfrm>
            <a:off x="704850" y="2063750"/>
            <a:ext cx="6096000" cy="368300"/>
          </a:xfrm>
          <a:prstGeom prst="rect">
            <a:avLst/>
          </a:prstGeom>
          <a:noFill/>
        </p:spPr>
        <p:txBody>
          <a:bodyPr wrap="square" rtlCol="0" anchor="t">
            <a:spAutoFit/>
          </a:bodyPr>
          <a:p>
            <a:r>
              <a:rPr lang="zh-CN" altLang="en-US">
                <a:solidFill>
                  <a:schemeClr val="bg1"/>
                </a:solidFill>
              </a:rPr>
              <a:t>业务部门管理</a:t>
            </a:r>
            <a:r>
              <a:rPr lang="en-US" altLang="zh-CN">
                <a:solidFill>
                  <a:schemeClr val="bg1"/>
                </a:solidFill>
              </a:rPr>
              <a:t>	</a:t>
            </a:r>
            <a:r>
              <a:rPr lang="zh-CN" altLang="en-US">
                <a:solidFill>
                  <a:schemeClr val="bg1"/>
                </a:solidFill>
              </a:rPr>
              <a:t>business_department</a:t>
            </a:r>
            <a:endParaRPr lang="zh-CN" altLang="en-US">
              <a:solidFill>
                <a:schemeClr val="bg1"/>
              </a:solidFill>
            </a:endParaRPr>
          </a:p>
        </p:txBody>
      </p:sp>
      <p:sp>
        <p:nvSpPr>
          <p:cNvPr id="4" name="文本框 3"/>
          <p:cNvSpPr txBox="1"/>
          <p:nvPr/>
        </p:nvSpPr>
        <p:spPr>
          <a:xfrm>
            <a:off x="704850" y="2540000"/>
            <a:ext cx="6096000" cy="368300"/>
          </a:xfrm>
          <a:prstGeom prst="rect">
            <a:avLst/>
          </a:prstGeom>
          <a:noFill/>
        </p:spPr>
        <p:txBody>
          <a:bodyPr wrap="square" rtlCol="0" anchor="t">
            <a:spAutoFit/>
          </a:bodyPr>
          <a:p>
            <a:r>
              <a:rPr lang="zh-CN" altLang="en-US">
                <a:solidFill>
                  <a:schemeClr val="bg1"/>
                </a:solidFill>
              </a:rPr>
              <a:t>业务活动管理</a:t>
            </a:r>
            <a:r>
              <a:rPr lang="en-US" altLang="zh-CN">
                <a:solidFill>
                  <a:schemeClr val="bg1"/>
                </a:solidFill>
              </a:rPr>
              <a:t>	</a:t>
            </a:r>
            <a:r>
              <a:rPr lang="en-US" altLang="zh-CN">
                <a:solidFill>
                  <a:schemeClr val="bg1"/>
                </a:solidFill>
                <a:sym typeface="+mn-ea"/>
              </a:rPr>
              <a:t>business_activity</a:t>
            </a:r>
            <a:endParaRPr lang="en-US" altLang="zh-CN">
              <a:solidFill>
                <a:schemeClr val="bg1"/>
              </a:solidFill>
            </a:endParaRPr>
          </a:p>
        </p:txBody>
      </p:sp>
      <p:sp>
        <p:nvSpPr>
          <p:cNvPr id="5" name="文本框 4" descr="7b0a2020202022776f7264617274223a20227b5c2269645c223a32353030323538302c5c227469645c223a31333439357d220a7d0a"/>
          <p:cNvSpPr txBox="1"/>
          <p:nvPr/>
        </p:nvSpPr>
        <p:spPr>
          <a:xfrm>
            <a:off x="219075" y="1297940"/>
            <a:ext cx="6096000" cy="368300"/>
          </a:xfrm>
          <a:prstGeom prst="rect">
            <a:avLst/>
          </a:prstGeom>
          <a:noFill/>
        </p:spPr>
        <p:txBody>
          <a:bodyPr wrap="square" rtlCol="0" anchor="t">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latin typeface="汉仪雅酷黑 85W" panose="020B0904020202020204" charset="-122"/>
                <a:ea typeface="汉仪雅酷黑 85W" panose="020B0904020202020204" charset="-122"/>
              </a:rPr>
              <a:t>对应库名：data_standardization</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latin typeface="汉仪雅酷黑 85W" panose="020B0904020202020204" charset="-122"/>
              <a:ea typeface="汉仪雅酷黑 85W" panose="020B0904020202020204" charset="-122"/>
            </a:endParaRPr>
          </a:p>
        </p:txBody>
      </p:sp>
      <p:sp>
        <p:nvSpPr>
          <p:cNvPr id="6" name="文本框 5"/>
          <p:cNvSpPr txBox="1"/>
          <p:nvPr/>
        </p:nvSpPr>
        <p:spPr>
          <a:xfrm>
            <a:off x="4181475" y="663575"/>
            <a:ext cx="6096000" cy="922020"/>
          </a:xfrm>
          <a:prstGeom prst="rect">
            <a:avLst/>
          </a:prstGeom>
          <a:noFill/>
        </p:spPr>
        <p:txBody>
          <a:bodyPr wrap="square" rtlCol="0" anchor="t">
            <a:spAutoFit/>
          </a:bodyPr>
          <a:p>
            <a:r>
              <a:rPr lang="zh-CN" altLang="en-US">
                <a:solidFill>
                  <a:schemeClr val="bg1"/>
                </a:solidFill>
              </a:rPr>
              <a:t>该库新增表</a:t>
            </a:r>
            <a:endParaRPr lang="zh-CN" altLang="en-US">
              <a:solidFill>
                <a:schemeClr val="bg1"/>
              </a:solidFill>
            </a:endParaRPr>
          </a:p>
          <a:p>
            <a:r>
              <a:rPr lang="zh-CN" altLang="en-US">
                <a:solidFill>
                  <a:schemeClr val="bg1"/>
                </a:solidFill>
              </a:rPr>
              <a:t>partition_history</a:t>
            </a:r>
            <a:endParaRPr lang="zh-CN" altLang="en-US">
              <a:solidFill>
                <a:schemeClr val="bg1"/>
              </a:solidFill>
            </a:endParaRPr>
          </a:p>
          <a:p>
            <a:r>
              <a:rPr lang="zh-CN" altLang="en-US">
                <a:solidFill>
                  <a:schemeClr val="bg1"/>
                </a:solidFill>
              </a:rPr>
              <a:t>partition_strategy</a:t>
            </a:r>
            <a:endParaRPr lang="zh-CN" altLang="en-US">
              <a:solidFill>
                <a:schemeClr val="bg1"/>
              </a:solidFill>
            </a:endParaRPr>
          </a:p>
        </p:txBody>
      </p:sp>
      <p:sp>
        <p:nvSpPr>
          <p:cNvPr id="8" name="文本框 7"/>
          <p:cNvSpPr txBox="1"/>
          <p:nvPr>
            <p:custDataLst>
              <p:tags r:id="rId1"/>
            </p:custDataLst>
          </p:nvPr>
        </p:nvSpPr>
        <p:spPr>
          <a:xfrm>
            <a:off x="704850" y="3035300"/>
            <a:ext cx="6096000" cy="368300"/>
          </a:xfrm>
          <a:prstGeom prst="rect">
            <a:avLst/>
          </a:prstGeom>
          <a:noFill/>
        </p:spPr>
        <p:txBody>
          <a:bodyPr wrap="square" rtlCol="0" anchor="t">
            <a:spAutoFit/>
          </a:bodyPr>
          <a:p>
            <a:r>
              <a:rPr lang="zh-CN" altLang="en-US">
                <a:solidFill>
                  <a:schemeClr val="bg1"/>
                </a:solidFill>
              </a:rPr>
              <a:t>业务流程管理</a:t>
            </a:r>
            <a:r>
              <a:rPr lang="en-US" altLang="zh-CN">
                <a:solidFill>
                  <a:schemeClr val="bg1"/>
                </a:solidFill>
              </a:rPr>
              <a:t>	</a:t>
            </a:r>
            <a:r>
              <a:rPr lang="en-US" altLang="zh-CN">
                <a:solidFill>
                  <a:schemeClr val="bg1"/>
                </a:solidFill>
                <a:sym typeface="+mn-ea"/>
              </a:rPr>
              <a:t>business_procedure</a:t>
            </a:r>
            <a:endParaRPr lang="en-US" altLang="zh-CN">
              <a:solidFill>
                <a:schemeClr val="bg1"/>
              </a:solidFill>
            </a:endParaRPr>
          </a:p>
        </p:txBody>
      </p:sp>
      <p:sp>
        <p:nvSpPr>
          <p:cNvPr id="9" name="文本框 8"/>
          <p:cNvSpPr txBox="1"/>
          <p:nvPr>
            <p:custDataLst>
              <p:tags r:id="rId2"/>
            </p:custDataLst>
          </p:nvPr>
        </p:nvSpPr>
        <p:spPr>
          <a:xfrm>
            <a:off x="704850" y="3530600"/>
            <a:ext cx="6096000" cy="368300"/>
          </a:xfrm>
          <a:prstGeom prst="rect">
            <a:avLst/>
          </a:prstGeom>
          <a:noFill/>
        </p:spPr>
        <p:txBody>
          <a:bodyPr wrap="square" rtlCol="0" anchor="t">
            <a:spAutoFit/>
          </a:bodyPr>
          <a:p>
            <a:r>
              <a:rPr lang="zh-CN" altLang="en-US">
                <a:solidFill>
                  <a:schemeClr val="bg1"/>
                </a:solidFill>
              </a:rPr>
              <a:t>业务域管理</a:t>
            </a:r>
            <a:r>
              <a:rPr lang="en-US" altLang="zh-CN">
                <a:solidFill>
                  <a:schemeClr val="bg1"/>
                </a:solidFill>
              </a:rPr>
              <a:t>	</a:t>
            </a:r>
            <a:r>
              <a:rPr lang="en-US" altLang="zh-CN">
                <a:solidFill>
                  <a:schemeClr val="bg1"/>
                </a:solidFill>
                <a:sym typeface="+mn-ea"/>
              </a:rPr>
              <a:t>business_domain</a:t>
            </a:r>
            <a:endParaRPr lang="en-US" altLang="zh-CN">
              <a:solidFill>
                <a:schemeClr val="bg1"/>
              </a:solidFill>
              <a:sym typeface="+mn-ea"/>
            </a:endParaRPr>
          </a:p>
        </p:txBody>
      </p:sp>
      <p:sp>
        <p:nvSpPr>
          <p:cNvPr id="10" name="文本框 9"/>
          <p:cNvSpPr txBox="1"/>
          <p:nvPr>
            <p:custDataLst>
              <p:tags r:id="rId3"/>
            </p:custDataLst>
          </p:nvPr>
        </p:nvSpPr>
        <p:spPr>
          <a:xfrm>
            <a:off x="704850" y="4006850"/>
            <a:ext cx="6096000" cy="368300"/>
          </a:xfrm>
          <a:prstGeom prst="rect">
            <a:avLst/>
          </a:prstGeom>
          <a:noFill/>
        </p:spPr>
        <p:txBody>
          <a:bodyPr wrap="square" rtlCol="0" anchor="t">
            <a:spAutoFit/>
          </a:bodyPr>
          <a:p>
            <a:r>
              <a:rPr lang="zh-CN" altLang="en-US">
                <a:solidFill>
                  <a:schemeClr val="bg1"/>
                </a:solidFill>
              </a:rPr>
              <a:t>主题域管理</a:t>
            </a:r>
            <a:r>
              <a:rPr lang="en-US" altLang="zh-CN">
                <a:solidFill>
                  <a:schemeClr val="bg1"/>
                </a:solidFill>
              </a:rPr>
              <a:t>	</a:t>
            </a:r>
            <a:r>
              <a:rPr lang="en-US" altLang="zh-CN">
                <a:solidFill>
                  <a:schemeClr val="bg1"/>
                </a:solidFill>
                <a:sym typeface="+mn-ea"/>
              </a:rPr>
              <a:t>topic_domain</a:t>
            </a:r>
            <a:endParaRPr lang="en-US" altLang="zh-CN">
              <a:solidFill>
                <a:schemeClr val="bg1"/>
              </a:solidFill>
              <a:sym typeface="+mn-ea"/>
            </a:endParaRPr>
          </a:p>
        </p:txBody>
      </p:sp>
      <p:sp>
        <p:nvSpPr>
          <p:cNvPr id="12" name="文本框 11"/>
          <p:cNvSpPr txBox="1"/>
          <p:nvPr/>
        </p:nvSpPr>
        <p:spPr>
          <a:xfrm>
            <a:off x="704850" y="4375150"/>
            <a:ext cx="6096000" cy="368300"/>
          </a:xfrm>
          <a:prstGeom prst="rect">
            <a:avLst/>
          </a:prstGeom>
          <a:noFill/>
        </p:spPr>
        <p:txBody>
          <a:bodyPr wrap="square" rtlCol="0" anchor="t">
            <a:spAutoFit/>
          </a:bodyPr>
          <a:p>
            <a:r>
              <a:rPr lang="zh-CN" altLang="en-US">
                <a:solidFill>
                  <a:schemeClr val="bg1"/>
                </a:solidFill>
              </a:rPr>
              <a:t>标准化Hive表</a:t>
            </a:r>
            <a:r>
              <a:rPr lang="en-US" altLang="zh-CN">
                <a:solidFill>
                  <a:schemeClr val="bg1"/>
                </a:solidFill>
              </a:rPr>
              <a:t>		data_standardization</a:t>
            </a:r>
            <a:r>
              <a:rPr lang="zh-CN" altLang="en-US">
                <a:solidFill>
                  <a:schemeClr val="bg1"/>
                </a:solidFill>
              </a:rPr>
              <a:t>（数据多变化大）</a:t>
            </a:r>
            <a:endParaRPr lang="zh-CN" altLang="en-US">
              <a:solidFill>
                <a:schemeClr val="bg1"/>
              </a:solidFill>
            </a:endParaRPr>
          </a:p>
        </p:txBody>
      </p:sp>
      <p:pic>
        <p:nvPicPr>
          <p:cNvPr id="14" name="图片 13" descr="31393935333132353b31393939353539363b5e8f53f733"/>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9991725" y="5229225"/>
            <a:ext cx="914400" cy="914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43437312c5c227469645c223a31333534367d220a7d0a"/>
          <p:cNvSpPr txBox="1"/>
          <p:nvPr/>
        </p:nvSpPr>
        <p:spPr>
          <a:xfrm>
            <a:off x="2743200" y="2695575"/>
            <a:ext cx="4996180" cy="1302385"/>
          </a:xfrm>
          <a:prstGeom prst="rect">
            <a:avLst/>
          </a:prstGeom>
          <a:noFill/>
        </p:spPr>
        <p:txBody>
          <a:bodyPr wrap="square" rtlCol="0">
            <a:noAutofit/>
            <a:scene3d>
              <a:camera prst="obliqueBottomRight"/>
              <a:lightRig rig="flat" dir="t"/>
            </a:scene3d>
            <a:sp3d extrusionH="91440" contourW="2471" prstMaterial="matte">
              <a:extrusionClr>
                <a:srgbClr val="6E17E5"/>
              </a:extrusionClr>
              <a:contourClr>
                <a:srgbClr val="0D0D0D"/>
              </a:contourClr>
            </a:sp3d>
          </a:bodyPr>
          <a:p>
            <a:r>
              <a:rPr lang="en-US" altLang="zh-CN" sz="3600">
                <a:ln w="7414">
                  <a:solidFill>
                    <a:srgbClr val="130400"/>
                  </a:solidFill>
                </a:ln>
                <a:solidFill>
                  <a:srgbClr val="F6F6F6"/>
                </a:solidFill>
                <a:effectLst>
                  <a:outerShdw dist="38100" dir="2700000" algn="tl" rotWithShape="0">
                    <a:srgbClr val="360F00">
                      <a:alpha val="100000"/>
                    </a:srgbClr>
                  </a:outerShdw>
                </a:effectLst>
                <a:latin typeface="汉仪铸字烈焰体W" panose="00020600040101010101" charset="-122"/>
                <a:ea typeface="汉仪铸字烈焰体W" panose="00020600040101010101" charset="-122"/>
                <a:cs typeface="汉仪铸字烈焰体W" panose="00020600040101010101" charset="-122"/>
              </a:rPr>
              <a:t>dgp-metadata</a:t>
            </a:r>
            <a:r>
              <a:rPr lang="zh-CN" altLang="en-US" sz="3600">
                <a:ln w="7414">
                  <a:solidFill>
                    <a:srgbClr val="130400"/>
                  </a:solidFill>
                </a:ln>
                <a:solidFill>
                  <a:srgbClr val="F6F6F6"/>
                </a:solidFill>
                <a:effectLst>
                  <a:outerShdw dist="38100" dir="2700000" algn="tl" rotWithShape="0">
                    <a:srgbClr val="360F00">
                      <a:alpha val="100000"/>
                    </a:srgbClr>
                  </a:outerShdw>
                </a:effectLst>
                <a:latin typeface="汉仪铸字烈焰体W" panose="00020600040101010101" charset="-122"/>
                <a:ea typeface="汉仪铸字烈焰体W" panose="00020600040101010101" charset="-122"/>
                <a:cs typeface="汉仪铸字烈焰体W" panose="00020600040101010101" charset="-122"/>
              </a:rPr>
              <a:t>项目</a:t>
            </a:r>
            <a:endParaRPr lang="zh-CN" altLang="en-US" sz="3600">
              <a:ln w="7414">
                <a:solidFill>
                  <a:srgbClr val="130400"/>
                </a:solidFill>
              </a:ln>
              <a:solidFill>
                <a:srgbClr val="F6F6F6"/>
              </a:solidFill>
              <a:effectLst>
                <a:outerShdw dist="38100" dir="2700000" algn="tl" rotWithShape="0">
                  <a:srgbClr val="360F00">
                    <a:alpha val="100000"/>
                  </a:srgbClr>
                </a:outerShdw>
              </a:effectLst>
              <a:latin typeface="汉仪铸字烈焰体W" panose="00020600040101010101" charset="-122"/>
              <a:ea typeface="汉仪铸字烈焰体W" panose="00020600040101010101" charset="-122"/>
              <a:cs typeface="汉仪铸字烈焰体W" panose="00020600040101010101"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43437352c5c227469645c223a31333534367d220a7d0a"/>
          <p:cNvSpPr txBox="1"/>
          <p:nvPr/>
        </p:nvSpPr>
        <p:spPr>
          <a:xfrm>
            <a:off x="466725" y="654050"/>
            <a:ext cx="2866390" cy="987425"/>
          </a:xfrm>
          <a:prstGeom prst="rect">
            <a:avLst/>
          </a:prstGeom>
          <a:noFill/>
        </p:spPr>
        <p:txBody>
          <a:bodyPr wrap="square" rtlCol="0" anchor="t">
            <a:noAutofit/>
            <a:scene3d>
              <a:camera prst="obliqueBottomLeft"/>
              <a:lightRig rig="brightRoom" dir="t"/>
            </a:scene3d>
            <a:sp3d extrusionH="37272" contourW="1242" prstMaterial="matte">
              <a:extrusionClr>
                <a:srgbClr val="E7510F"/>
              </a:extrusionClr>
              <a:contourClr>
                <a:srgbClr val="0B0B0B"/>
              </a:contourClr>
            </a:sp3d>
          </a:bodyPr>
          <a:p>
            <a:r>
              <a:rPr lang="zh-CN" altLang="en-US"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rPr>
              <a:t>数据源模块</a:t>
            </a:r>
            <a:endParaRPr lang="zh-CN" altLang="en-US" sz="2400">
              <a:ln w="1864" cmpd="dbl"/>
              <a:solidFill>
                <a:srgbClr val="FFFFFF"/>
              </a:solidFill>
              <a:effectLst>
                <a:innerShdw blurRad="6212" dist="50800" dir="13500000">
                  <a:srgbClr val="FF2553">
                    <a:alpha val="55000"/>
                  </a:srgbClr>
                </a:innerShdw>
                <a:reflection blurRad="18636" stA="60000" endA="900" endPos="750" dist="63500" dir="5400000" sy="-100000" algn="bl" rotWithShape="0"/>
              </a:effectLst>
              <a:latin typeface="汉仪铸字美心体简" panose="00020600040101010101" charset="-122"/>
              <a:ea typeface="汉仪铸字美心体简" panose="00020600040101010101" charset="-122"/>
            </a:endParaRPr>
          </a:p>
        </p:txBody>
      </p:sp>
      <p:sp>
        <p:nvSpPr>
          <p:cNvPr id="3" name="文本框 2"/>
          <p:cNvSpPr txBox="1"/>
          <p:nvPr/>
        </p:nvSpPr>
        <p:spPr>
          <a:xfrm>
            <a:off x="704850" y="2063750"/>
            <a:ext cx="6096000" cy="368300"/>
          </a:xfrm>
          <a:prstGeom prst="rect">
            <a:avLst/>
          </a:prstGeom>
          <a:noFill/>
        </p:spPr>
        <p:txBody>
          <a:bodyPr wrap="square" rtlCol="0" anchor="t">
            <a:spAutoFit/>
          </a:bodyPr>
          <a:p>
            <a:r>
              <a:rPr lang="zh-CN" altLang="en-US">
                <a:solidFill>
                  <a:schemeClr val="bg1"/>
                </a:solidFill>
              </a:rPr>
              <a:t>数据源列表</a:t>
            </a:r>
            <a:r>
              <a:rPr lang="en-US" altLang="zh-CN">
                <a:solidFill>
                  <a:schemeClr val="bg1"/>
                </a:solidFill>
              </a:rPr>
              <a:t>	</a:t>
            </a:r>
            <a:r>
              <a:rPr lang="zh-CN" altLang="en-US">
                <a:solidFill>
                  <a:schemeClr val="bg1"/>
                </a:solidFill>
              </a:rPr>
              <a:t>gw_data_source（重构）（数据量小）</a:t>
            </a:r>
            <a:endParaRPr lang="zh-CN" altLang="en-US">
              <a:solidFill>
                <a:schemeClr val="bg1"/>
              </a:solidFill>
            </a:endParaRPr>
          </a:p>
        </p:txBody>
      </p:sp>
      <p:sp>
        <p:nvSpPr>
          <p:cNvPr id="5" name="文本框 4" descr="7b0a2020202022776f7264617274223a20227b5c2269645c223a32353030323538302c5c227469645c223a31333439357d220a7d0a"/>
          <p:cNvSpPr txBox="1"/>
          <p:nvPr/>
        </p:nvSpPr>
        <p:spPr>
          <a:xfrm>
            <a:off x="2314575" y="654050"/>
            <a:ext cx="6096000" cy="368300"/>
          </a:xfrm>
          <a:prstGeom prst="rect">
            <a:avLst/>
          </a:prstGeom>
          <a:noFill/>
        </p:spPr>
        <p:txBody>
          <a:bodyPr wrap="square" rtlCol="0" anchor="t">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latin typeface="汉仪雅酷黑 85W" panose="020B0904020202020204" charset="-122"/>
                <a:ea typeface="汉仪雅酷黑 85W" panose="020B0904020202020204" charset="-122"/>
              </a:rPr>
              <a:t>对应库名：data_source</a:t>
            </a:r>
            <a:r>
              <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latin typeface="汉仪雅酷黑 85W" panose="020B0904020202020204" charset="-122"/>
                <a:ea typeface="汉仪雅酷黑 85W" panose="020B0904020202020204" charset="-122"/>
              </a:rPr>
              <a:t>  --&gt;  metadata</a:t>
            </a:r>
            <a:endParaRPr lang="en-US" altLang="zh-CN">
              <a:ln w="10160">
                <a:solidFill>
                  <a:schemeClr val="accent5"/>
                </a:solidFill>
                <a:prstDash val="solid"/>
              </a:ln>
              <a:solidFill>
                <a:srgbClr val="FFFFFF"/>
              </a:solidFill>
              <a:effectLst>
                <a:outerShdw blurRad="38100" dist="22860" dir="5400000" algn="tl" rotWithShape="0">
                  <a:srgbClr val="000000">
                    <a:alpha val="30000"/>
                  </a:srgbClr>
                </a:outerShdw>
              </a:effectLst>
              <a:latin typeface="汉仪雅酷黑 85W" panose="020B0904020202020204" charset="-122"/>
              <a:ea typeface="汉仪雅酷黑 85W" panose="020B0904020202020204" charset="-122"/>
            </a:endParaRPr>
          </a:p>
        </p:txBody>
      </p:sp>
      <p:sp>
        <p:nvSpPr>
          <p:cNvPr id="6" name="文本框 5"/>
          <p:cNvSpPr txBox="1"/>
          <p:nvPr/>
        </p:nvSpPr>
        <p:spPr>
          <a:xfrm>
            <a:off x="5476875" y="1168400"/>
            <a:ext cx="5334000" cy="645160"/>
          </a:xfrm>
          <a:prstGeom prst="rect">
            <a:avLst/>
          </a:prstGeom>
          <a:noFill/>
        </p:spPr>
        <p:txBody>
          <a:bodyPr wrap="square" rtlCol="0" anchor="t">
            <a:spAutoFit/>
          </a:bodyPr>
          <a:p>
            <a:r>
              <a:rPr lang="zh-CN" altLang="en-US">
                <a:solidFill>
                  <a:schemeClr val="bg1"/>
                </a:solidFill>
              </a:rPr>
              <a:t>该库新增表</a:t>
            </a:r>
            <a:endParaRPr lang="zh-CN" altLang="en-US">
              <a:solidFill>
                <a:schemeClr val="bg1"/>
              </a:solidFill>
            </a:endParaRPr>
          </a:p>
          <a:p>
            <a:r>
              <a:rPr lang="zh-CN" altLang="en-US">
                <a:solidFill>
                  <a:schemeClr val="bg1"/>
                </a:solidFill>
              </a:rPr>
              <a:t>gw_sensor_record</a:t>
            </a:r>
            <a:endParaRPr lang="zh-CN" altLang="en-US">
              <a:solidFill>
                <a:schemeClr val="bg1"/>
              </a:solidFill>
            </a:endParaRPr>
          </a:p>
        </p:txBody>
      </p:sp>
      <p:pic>
        <p:nvPicPr>
          <p:cNvPr id="10" name="图片 9" descr="31393935333132353b31393939353539353b5e8f53f73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96475" y="4848225"/>
            <a:ext cx="914400" cy="914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43437312c5c227469645c223a31333534367d220a7d0a"/>
          <p:cNvSpPr txBox="1"/>
          <p:nvPr/>
        </p:nvSpPr>
        <p:spPr>
          <a:xfrm>
            <a:off x="2743200" y="2695575"/>
            <a:ext cx="4996180" cy="1302385"/>
          </a:xfrm>
          <a:prstGeom prst="rect">
            <a:avLst/>
          </a:prstGeom>
          <a:noFill/>
        </p:spPr>
        <p:txBody>
          <a:bodyPr wrap="square" rtlCol="0">
            <a:noAutofit/>
            <a:scene3d>
              <a:camera prst="obliqueBottomRight"/>
              <a:lightRig rig="flat" dir="t"/>
            </a:scene3d>
            <a:sp3d extrusionH="91440" contourW="2471" prstMaterial="matte">
              <a:extrusionClr>
                <a:srgbClr val="6E17E5"/>
              </a:extrusionClr>
              <a:contourClr>
                <a:srgbClr val="0D0D0D"/>
              </a:contourClr>
            </a:sp3d>
          </a:bodyPr>
          <a:p>
            <a:r>
              <a:rPr lang="en-US" altLang="zh-CN" sz="3600">
                <a:ln w="7414">
                  <a:solidFill>
                    <a:srgbClr val="130400"/>
                  </a:solidFill>
                </a:ln>
                <a:solidFill>
                  <a:srgbClr val="F6F6F6"/>
                </a:solidFill>
                <a:effectLst>
                  <a:outerShdw dist="38100" dir="2700000" algn="tl" rotWithShape="0">
                    <a:srgbClr val="360F00">
                      <a:alpha val="100000"/>
                    </a:srgbClr>
                  </a:outerShdw>
                </a:effectLst>
                <a:latin typeface="汉仪铸字烈焰体W" panose="00020600040101010101" charset="-122"/>
                <a:ea typeface="汉仪铸字烈焰体W" panose="00020600040101010101" charset="-122"/>
                <a:cs typeface="汉仪铸字烈焰体W" panose="00020600040101010101" charset="-122"/>
              </a:rPr>
              <a:t>dgp-auth</a:t>
            </a:r>
            <a:r>
              <a:rPr lang="zh-CN" altLang="en-US" sz="3600">
                <a:ln w="7414">
                  <a:solidFill>
                    <a:srgbClr val="130400"/>
                  </a:solidFill>
                </a:ln>
                <a:solidFill>
                  <a:srgbClr val="F6F6F6"/>
                </a:solidFill>
                <a:effectLst>
                  <a:outerShdw dist="38100" dir="2700000" algn="tl" rotWithShape="0">
                    <a:srgbClr val="360F00">
                      <a:alpha val="100000"/>
                    </a:srgbClr>
                  </a:outerShdw>
                </a:effectLst>
                <a:latin typeface="汉仪铸字烈焰体W" panose="00020600040101010101" charset="-122"/>
                <a:ea typeface="汉仪铸字烈焰体W" panose="00020600040101010101" charset="-122"/>
                <a:cs typeface="汉仪铸字烈焰体W" panose="00020600040101010101" charset="-122"/>
              </a:rPr>
              <a:t>项目</a:t>
            </a:r>
            <a:endParaRPr lang="zh-CN" altLang="en-US" sz="3600">
              <a:ln w="7414">
                <a:solidFill>
                  <a:srgbClr val="130400"/>
                </a:solidFill>
              </a:ln>
              <a:solidFill>
                <a:srgbClr val="F6F6F6"/>
              </a:solidFill>
              <a:effectLst>
                <a:outerShdw dist="38100" dir="2700000" algn="tl" rotWithShape="0">
                  <a:srgbClr val="360F00">
                    <a:alpha val="100000"/>
                  </a:srgbClr>
                </a:outerShdw>
              </a:effectLst>
              <a:latin typeface="汉仪铸字烈焰体W" panose="00020600040101010101" charset="-122"/>
              <a:ea typeface="汉仪铸字烈焰体W" panose="00020600040101010101" charset="-122"/>
              <a:cs typeface="汉仪铸字烈焰体W" panose="00020600040101010101"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65755" y="1666875"/>
            <a:ext cx="4064000" cy="706755"/>
          </a:xfrm>
          <a:prstGeom prst="rect">
            <a:avLst/>
          </a:prstGeom>
          <a:noFill/>
        </p:spPr>
        <p:txBody>
          <a:bodyPr wrap="square" rtlCol="0">
            <a:spAutoFit/>
          </a:bodyPr>
          <a:p>
            <a:r>
              <a:rPr lang="zh-CN" altLang="en-US" sz="2000">
                <a:solidFill>
                  <a:schemeClr val="bg1"/>
                </a:solidFill>
              </a:rPr>
              <a:t>多平台切换逻辑</a:t>
            </a:r>
            <a:endParaRPr lang="zh-CN" altLang="en-US" sz="2000">
              <a:solidFill>
                <a:schemeClr val="bg1"/>
              </a:solidFill>
            </a:endParaRPr>
          </a:p>
          <a:p>
            <a:r>
              <a:rPr lang="zh-CN" altLang="en-US" sz="2000">
                <a:solidFill>
                  <a:schemeClr val="bg1"/>
                </a:solidFill>
              </a:rPr>
              <a:t>多租户切换逻辑</a:t>
            </a:r>
            <a:endParaRPr lang="zh-CN" altLang="en-US" sz="200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871980" y="90170"/>
            <a:ext cx="3062605" cy="64833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934585" y="385445"/>
            <a:ext cx="3067050" cy="441960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5032375" y="4990465"/>
            <a:ext cx="6000750" cy="1381125"/>
          </a:xfrm>
          <a:prstGeom prst="rect">
            <a:avLst/>
          </a:prstGeom>
        </p:spPr>
      </p:pic>
      <p:sp>
        <p:nvSpPr>
          <p:cNvPr id="5" name="文本框 4"/>
          <p:cNvSpPr txBox="1"/>
          <p:nvPr/>
        </p:nvSpPr>
        <p:spPr>
          <a:xfrm>
            <a:off x="7321550" y="2853690"/>
            <a:ext cx="3843655" cy="645160"/>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别的模块还涉及引入动态数据源</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这部分代码封装到一个包里</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014330" y="2011017"/>
            <a:ext cx="10177670" cy="2835965"/>
          </a:xfrm>
          <a:prstGeom prst="rect">
            <a:avLst/>
          </a:prstGeom>
          <a:solidFill>
            <a:schemeClr val="tx1">
              <a:lumMod val="75000"/>
              <a:lumOff val="25000"/>
              <a:alpha val="40000"/>
            </a:schemeClr>
          </a:solidFill>
          <a:ln>
            <a:noFill/>
          </a:ln>
          <a:effectLst>
            <a:outerShdw blurRad="254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4491655" y="3083793"/>
            <a:ext cx="3381054" cy="1015663"/>
          </a:xfrm>
          <a:prstGeom prst="rect">
            <a:avLst/>
          </a:prstGeom>
          <a:noFill/>
        </p:spPr>
        <p:txBody>
          <a:bodyPr wrap="none" rtlCol="0">
            <a:spAutoFit/>
          </a:bodyPr>
          <a:lstStyle/>
          <a:p>
            <a:r>
              <a:rPr kumimoji="1" lang="zh-CN" altLang="en-US" sz="6000" b="1" dirty="0">
                <a:solidFill>
                  <a:schemeClr val="bg1"/>
                </a:solidFill>
                <a:latin typeface="微软雅黑" panose="020B0503020204020204" pitchFamily="34" charset="-122"/>
                <a:ea typeface="微软雅黑" panose="020B0503020204020204" pitchFamily="34" charset="-122"/>
              </a:rPr>
              <a:t>项目背景</a:t>
            </a:r>
            <a:endParaRPr kumimoji="1"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673680" y="2959940"/>
            <a:ext cx="1167179" cy="707886"/>
          </a:xfrm>
          <a:prstGeom prst="rect">
            <a:avLst/>
          </a:prstGeom>
          <a:noFill/>
        </p:spPr>
        <p:txBody>
          <a:bodyPr wrap="none" rtlCol="0">
            <a:spAutoFit/>
          </a:bodyPr>
          <a:lstStyle/>
          <a:p>
            <a:r>
              <a:rPr kumimoji="1" lang="en-US" altLang="zh-CN" sz="4000" dirty="0">
                <a:solidFill>
                  <a:srgbClr val="D6010F"/>
                </a:solidFill>
                <a:latin typeface="Arial" panose="020B0604020202020204" pitchFamily="34" charset="0"/>
                <a:ea typeface="微软雅黑" panose="020B0503020204020204" pitchFamily="34" charset="-122"/>
                <a:cs typeface="Arial" panose="020B0604020202020204" pitchFamily="34" charset="0"/>
              </a:rPr>
              <a:t>Part</a:t>
            </a:r>
            <a:endParaRPr kumimoji="1" lang="zh-CN" altLang="en-US" sz="4000" dirty="0">
              <a:solidFill>
                <a:srgbClr val="D6010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nvSpPr>
        <p:spPr>
          <a:xfrm>
            <a:off x="3605330" y="2478145"/>
            <a:ext cx="755335" cy="1323439"/>
          </a:xfrm>
          <a:prstGeom prst="rect">
            <a:avLst/>
          </a:prstGeom>
          <a:noFill/>
        </p:spPr>
        <p:txBody>
          <a:bodyPr wrap="none" rtlCol="0">
            <a:spAutoFit/>
          </a:bodyPr>
          <a:lstStyle/>
          <a:p>
            <a:r>
              <a:rPr kumimoji="1" lang="en-US" altLang="zh-CN" sz="8000" b="1" dirty="0">
                <a:solidFill>
                  <a:srgbClr val="D6010F"/>
                </a:solidFill>
                <a:latin typeface="Arial" panose="020B0604020202020204" pitchFamily="34" charset="0"/>
                <a:ea typeface="微软雅黑" panose="020B0503020204020204" pitchFamily="34" charset="-122"/>
                <a:cs typeface="Arial" panose="020B0604020202020204" pitchFamily="34" charset="0"/>
              </a:rPr>
              <a:t>1</a:t>
            </a:r>
            <a:endParaRPr kumimoji="1" lang="zh-CN" altLang="en-US" sz="8000" b="1" dirty="0">
              <a:solidFill>
                <a:srgbClr val="D6010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0" name="直线连接符 9"/>
          <p:cNvCxnSpPr/>
          <p:nvPr/>
        </p:nvCxnSpPr>
        <p:spPr>
          <a:xfrm flipH="1">
            <a:off x="3840859" y="2503227"/>
            <a:ext cx="897396" cy="1621311"/>
          </a:xfrm>
          <a:prstGeom prst="line">
            <a:avLst/>
          </a:prstGeom>
          <a:ln>
            <a:gradFill>
              <a:gsLst>
                <a:gs pos="0">
                  <a:srgbClr val="D6010F"/>
                </a:gs>
                <a:gs pos="100000">
                  <a:srgbClr val="D6010F">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descr="7b0a2020202022776f7264617274223a20227b5c2269645c223a32353030343437312c5c227469645c223a31333534367d220a7d0a"/>
          <p:cNvSpPr txBox="1"/>
          <p:nvPr>
            <p:custDataLst>
              <p:tags r:id="rId1"/>
            </p:custDataLst>
          </p:nvPr>
        </p:nvSpPr>
        <p:spPr>
          <a:xfrm>
            <a:off x="1026795" y="567690"/>
            <a:ext cx="4996180" cy="1302385"/>
          </a:xfrm>
          <a:prstGeom prst="rect">
            <a:avLst/>
          </a:prstGeom>
          <a:noFill/>
        </p:spPr>
        <p:txBody>
          <a:bodyPr wrap="square" rtlCol="0">
            <a:noAutofit/>
            <a:scene3d>
              <a:camera prst="obliqueBottomRight"/>
              <a:lightRig rig="flat" dir="t"/>
            </a:scene3d>
            <a:sp3d extrusionH="91440" contourW="2471" prstMaterial="matte">
              <a:extrusionClr>
                <a:srgbClr val="6E17E5"/>
              </a:extrusionClr>
              <a:contourClr>
                <a:srgbClr val="0D0D0D"/>
              </a:contourClr>
            </a:sp3d>
          </a:bodyPr>
          <a:p>
            <a:r>
              <a:rPr lang="zh-CN" altLang="en-US" sz="3600">
                <a:ln w="7414">
                  <a:solidFill>
                    <a:srgbClr val="130400"/>
                  </a:solidFill>
                </a:ln>
                <a:solidFill>
                  <a:srgbClr val="F6F6F6"/>
                </a:solidFill>
                <a:effectLst>
                  <a:outerShdw dist="38100" dir="2700000" algn="tl" rotWithShape="0">
                    <a:srgbClr val="360F00">
                      <a:alpha val="100000"/>
                    </a:srgbClr>
                  </a:outerShdw>
                </a:effectLst>
                <a:latin typeface="汉仪铸字烈焰体W" panose="00020600040101010101" charset="-122"/>
                <a:ea typeface="汉仪铸字烈焰体W" panose="00020600040101010101" charset="-122"/>
                <a:cs typeface="汉仪铸字烈焰体W" panose="00020600040101010101" charset="-122"/>
              </a:rPr>
              <a:t>全库项目</a:t>
            </a:r>
            <a:endParaRPr lang="zh-CN" altLang="en-US" sz="3600">
              <a:ln w="7414">
                <a:solidFill>
                  <a:srgbClr val="130400"/>
                </a:solidFill>
              </a:ln>
              <a:solidFill>
                <a:srgbClr val="F6F6F6"/>
              </a:solidFill>
              <a:effectLst>
                <a:outerShdw dist="38100" dir="2700000" algn="tl" rotWithShape="0">
                  <a:srgbClr val="360F00">
                    <a:alpha val="100000"/>
                  </a:srgbClr>
                </a:outerShdw>
              </a:effectLst>
              <a:latin typeface="汉仪铸字烈焰体W" panose="00020600040101010101" charset="-122"/>
              <a:ea typeface="汉仪铸字烈焰体W" panose="00020600040101010101" charset="-122"/>
              <a:cs typeface="汉仪铸字烈焰体W" panose="00020600040101010101" charset="-122"/>
            </a:endParaRPr>
          </a:p>
        </p:txBody>
      </p:sp>
      <p:sp>
        <p:nvSpPr>
          <p:cNvPr id="3" name="文本框 2"/>
          <p:cNvSpPr txBox="1"/>
          <p:nvPr/>
        </p:nvSpPr>
        <p:spPr>
          <a:xfrm>
            <a:off x="3124200" y="1787525"/>
            <a:ext cx="6096000" cy="2030095"/>
          </a:xfrm>
          <a:prstGeom prst="rect">
            <a:avLst/>
          </a:prstGeom>
          <a:noFill/>
        </p:spPr>
        <p:txBody>
          <a:bodyPr wrap="square" rtlCol="0" anchor="t">
            <a:spAutoFit/>
          </a:bodyPr>
          <a:p>
            <a:r>
              <a:rPr lang="zh-CN" altLang="en-US">
                <a:solidFill>
                  <a:schemeClr val="bg1"/>
                </a:solidFill>
              </a:rPr>
              <a:t>数据服务模块</a:t>
            </a:r>
            <a:endParaRPr lang="zh-CN" altLang="en-US">
              <a:solidFill>
                <a:schemeClr val="bg1"/>
              </a:solidFill>
            </a:endParaRPr>
          </a:p>
          <a:p>
            <a:r>
              <a:rPr lang="zh-CN" altLang="en-US">
                <a:solidFill>
                  <a:schemeClr val="bg1"/>
                </a:solidFill>
              </a:rPr>
              <a:t>实时标准化模块</a:t>
            </a:r>
            <a:endParaRPr lang="zh-CN" altLang="en-US">
              <a:solidFill>
                <a:schemeClr val="bg1"/>
              </a:solidFill>
            </a:endParaRPr>
          </a:p>
          <a:p>
            <a:r>
              <a:rPr lang="zh-CN">
                <a:solidFill>
                  <a:schemeClr val="bg1"/>
                </a:solidFill>
                <a:latin typeface="Arial" panose="020B0604020202020204" pitchFamily="34" charset="0"/>
                <a:ea typeface="等线" panose="02010600030101010101" charset="-122"/>
                <a:sym typeface="+mn-ea"/>
              </a:rPr>
              <a:t>实时任务作业模块</a:t>
            </a:r>
            <a:endParaRPr lang="en-US" altLang="en-US" b="0">
              <a:solidFill>
                <a:schemeClr val="bg1"/>
              </a:solidFill>
              <a:latin typeface="等线" panose="02010600030101010101" charset="-122"/>
            </a:endParaRPr>
          </a:p>
          <a:p>
            <a:r>
              <a:rPr lang="zh-CN">
                <a:solidFill>
                  <a:schemeClr val="bg1"/>
                </a:solidFill>
                <a:latin typeface="Arial" panose="020B0604020202020204" pitchFamily="34" charset="0"/>
                <a:ea typeface="等线" panose="02010600030101010101" charset="-122"/>
                <a:sym typeface="+mn-ea"/>
              </a:rPr>
              <a:t>数据申请模块</a:t>
            </a:r>
            <a:endParaRPr lang="en-US" altLang="en-US" b="0">
              <a:solidFill>
                <a:schemeClr val="bg1"/>
              </a:solidFill>
              <a:latin typeface="等线" panose="02010600030101010101" charset="-122"/>
            </a:endParaRPr>
          </a:p>
          <a:p>
            <a:r>
              <a:rPr lang="zh-CN">
                <a:solidFill>
                  <a:schemeClr val="bg1"/>
                </a:solidFill>
                <a:latin typeface="Arial" panose="020B0604020202020204" pitchFamily="34" charset="0"/>
                <a:ea typeface="等线" panose="02010600030101010101" charset="-122"/>
                <a:sym typeface="+mn-ea"/>
              </a:rPr>
              <a:t>HUE权限管理</a:t>
            </a:r>
            <a:endParaRPr lang="en-US" altLang="en-US" b="0">
              <a:solidFill>
                <a:schemeClr val="bg1"/>
              </a:solidFill>
              <a:latin typeface="等线" panose="02010600030101010101" charset="-122"/>
            </a:endParaRPr>
          </a:p>
          <a:p>
            <a:r>
              <a:rPr lang="zh-CN">
                <a:solidFill>
                  <a:schemeClr val="bg1"/>
                </a:solidFill>
                <a:latin typeface="Arial" panose="020B0604020202020204" pitchFamily="34" charset="0"/>
                <a:ea typeface="等线" panose="02010600030101010101" charset="-122"/>
                <a:sym typeface="+mn-ea"/>
              </a:rPr>
              <a:t>数据查询管理</a:t>
            </a:r>
            <a:endParaRPr lang="en-US" altLang="en-US" b="0">
              <a:solidFill>
                <a:schemeClr val="bg1"/>
              </a:solidFill>
              <a:latin typeface="等线" panose="02010600030101010101" charset="-122"/>
            </a:endParaRPr>
          </a:p>
          <a:p>
            <a:endParaRPr lang="en-US" altLang="en-US" b="0">
              <a:solidFill>
                <a:schemeClr val="bg1"/>
              </a:solidFill>
              <a:latin typeface="等线" panose="02010600030101010101" charset="-122"/>
            </a:endParaRPr>
          </a:p>
        </p:txBody>
      </p:sp>
      <p:sp>
        <p:nvSpPr>
          <p:cNvPr id="6" name="文本框 5"/>
          <p:cNvSpPr txBox="1"/>
          <p:nvPr/>
        </p:nvSpPr>
        <p:spPr>
          <a:xfrm>
            <a:off x="6382385" y="1962150"/>
            <a:ext cx="2195195" cy="2584450"/>
          </a:xfrm>
          <a:prstGeom prst="rect">
            <a:avLst/>
          </a:prstGeom>
          <a:noFill/>
        </p:spPr>
        <p:txBody>
          <a:bodyPr wrap="square" rtlCol="0">
            <a:spAutoFit/>
          </a:bodyPr>
          <a:p>
            <a:r>
              <a:rPr lang="zh-CN" altLang="en-US">
                <a:solidFill>
                  <a:schemeClr val="bg1"/>
                </a:solidFill>
              </a:rPr>
              <a:t>数据地图</a:t>
            </a:r>
            <a:endParaRPr lang="zh-CN" altLang="en-US">
              <a:solidFill>
                <a:schemeClr val="bg1"/>
              </a:solidFill>
            </a:endParaRPr>
          </a:p>
          <a:p>
            <a:r>
              <a:rPr lang="en-US" altLang="zh-CN">
                <a:solidFill>
                  <a:schemeClr val="bg1"/>
                </a:solidFill>
              </a:rPr>
              <a:t>hue</a:t>
            </a:r>
            <a:endParaRPr lang="en-US" altLang="zh-CN">
              <a:solidFill>
                <a:schemeClr val="bg1"/>
              </a:solidFill>
            </a:endParaRPr>
          </a:p>
          <a:p>
            <a:r>
              <a:rPr lang="zh-CN" altLang="en-US">
                <a:solidFill>
                  <a:schemeClr val="bg1"/>
                </a:solidFill>
              </a:rPr>
              <a:t>钉钉</a:t>
            </a:r>
            <a:endParaRPr lang="zh-CN" altLang="en-US">
              <a:solidFill>
                <a:schemeClr val="bg1"/>
              </a:solidFill>
            </a:endParaRPr>
          </a:p>
          <a:p>
            <a:r>
              <a:rPr lang="en-US" altLang="zh-CN">
                <a:solidFill>
                  <a:schemeClr val="bg1"/>
                </a:solidFill>
              </a:rPr>
              <a:t>debezium</a:t>
            </a:r>
            <a:endParaRPr lang="en-US" altLang="zh-CN">
              <a:solidFill>
                <a:schemeClr val="bg1"/>
              </a:solidFill>
            </a:endParaRPr>
          </a:p>
          <a:p>
            <a:r>
              <a:rPr lang="en-US" altLang="zh-CN">
                <a:solidFill>
                  <a:schemeClr val="bg1"/>
                </a:solidFill>
              </a:rPr>
              <a:t>presto</a:t>
            </a:r>
            <a:endParaRPr lang="en-US" altLang="zh-CN">
              <a:solidFill>
                <a:schemeClr val="bg1"/>
              </a:solidFill>
            </a:endParaRPr>
          </a:p>
          <a:p>
            <a:r>
              <a:rPr lang="en-US" altLang="zh-CN">
                <a:solidFill>
                  <a:schemeClr val="bg1"/>
                </a:solidFill>
              </a:rPr>
              <a:t>flink</a:t>
            </a:r>
            <a:endParaRPr lang="en-US" altLang="zh-CN">
              <a:solidFill>
                <a:schemeClr val="bg1"/>
              </a:solidFill>
            </a:endParaRPr>
          </a:p>
          <a:p>
            <a:r>
              <a:rPr lang="en-US" altLang="zh-CN">
                <a:solidFill>
                  <a:schemeClr val="bg1"/>
                </a:solidFill>
              </a:rPr>
              <a:t>hudi</a:t>
            </a:r>
            <a:endParaRPr lang="en-US" altLang="zh-CN">
              <a:solidFill>
                <a:schemeClr val="bg1"/>
              </a:solidFill>
            </a:endParaRPr>
          </a:p>
          <a:p>
            <a:r>
              <a:rPr lang="en-US" altLang="zh-CN">
                <a:solidFill>
                  <a:schemeClr val="bg1"/>
                </a:solidFill>
              </a:rPr>
              <a:t>kafka</a:t>
            </a:r>
            <a:endParaRPr lang="en-US" altLang="zh-CN">
              <a:solidFill>
                <a:schemeClr val="bg1"/>
              </a:solidFill>
            </a:endParaRPr>
          </a:p>
          <a:p>
            <a:r>
              <a:rPr lang="en-US" altLang="zh-CN">
                <a:solidFill>
                  <a:schemeClr val="bg1"/>
                </a:solidFill>
              </a:rPr>
              <a:t>```````</a:t>
            </a:r>
            <a:endParaRPr lang="en-US" altLang="zh-CN">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014330" y="2011017"/>
            <a:ext cx="10177670" cy="2835965"/>
          </a:xfrm>
          <a:prstGeom prst="rect">
            <a:avLst/>
          </a:prstGeom>
          <a:solidFill>
            <a:schemeClr val="tx1">
              <a:lumMod val="75000"/>
              <a:lumOff val="25000"/>
              <a:alpha val="40000"/>
            </a:schemeClr>
          </a:solidFill>
          <a:ln>
            <a:noFill/>
          </a:ln>
          <a:effectLst>
            <a:outerShdw blurRad="254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4491655" y="3083793"/>
            <a:ext cx="5471370" cy="1015663"/>
          </a:xfrm>
          <a:prstGeom prst="rect">
            <a:avLst/>
          </a:prstGeom>
          <a:noFill/>
        </p:spPr>
        <p:txBody>
          <a:bodyPr wrap="none" rtlCol="0">
            <a:spAutoFit/>
          </a:bodyPr>
          <a:lstStyle/>
          <a:p>
            <a:r>
              <a:rPr kumimoji="1" lang="zh-CN" altLang="en-US" sz="60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计划</a:t>
            </a:r>
            <a:r>
              <a:rPr kumimoji="1" lang="en-US" altLang="zh-CN" sz="60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&amp;</a:t>
            </a:r>
            <a:r>
              <a:rPr kumimoji="1" lang="zh-CN" altLang="en-US" sz="60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rPr>
              <a:t>资源安排</a:t>
            </a:r>
            <a:endParaRPr kumimoji="1" lang="zh-CN" altLang="en-US" sz="6000" dirty="0">
              <a:solidFill>
                <a:schemeClr val="bg1"/>
              </a:solidFill>
              <a:effectLst>
                <a:outerShdw blurRad="50800" dist="38100" dir="18900000" algn="bl" rotWithShape="0">
                  <a:prstClr val="black">
                    <a:alpha val="81000"/>
                  </a:prst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2673680" y="2959940"/>
            <a:ext cx="1167179" cy="707886"/>
          </a:xfrm>
          <a:prstGeom prst="rect">
            <a:avLst/>
          </a:prstGeom>
          <a:noFill/>
        </p:spPr>
        <p:txBody>
          <a:bodyPr wrap="none" rtlCol="0">
            <a:spAutoFit/>
          </a:bodyPr>
          <a:lstStyle/>
          <a:p>
            <a:r>
              <a:rPr kumimoji="1" lang="en-US" altLang="zh-CN" sz="4000" dirty="0">
                <a:solidFill>
                  <a:srgbClr val="D6010F"/>
                </a:solidFill>
                <a:latin typeface="Arial" panose="020B0604020202020204" pitchFamily="34" charset="0"/>
                <a:ea typeface="微软雅黑" panose="020B0503020204020204" pitchFamily="34" charset="-122"/>
                <a:cs typeface="Arial" panose="020B0604020202020204" pitchFamily="34" charset="0"/>
              </a:rPr>
              <a:t>Part</a:t>
            </a:r>
            <a:endParaRPr kumimoji="1" lang="zh-CN" altLang="en-US" sz="4000" dirty="0">
              <a:solidFill>
                <a:srgbClr val="D6010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nvSpPr>
        <p:spPr>
          <a:xfrm>
            <a:off x="3605330" y="2478145"/>
            <a:ext cx="748030" cy="1322070"/>
          </a:xfrm>
          <a:prstGeom prst="rect">
            <a:avLst/>
          </a:prstGeom>
          <a:noFill/>
        </p:spPr>
        <p:txBody>
          <a:bodyPr wrap="none" rtlCol="0">
            <a:spAutoFit/>
          </a:bodyPr>
          <a:lstStyle/>
          <a:p>
            <a:r>
              <a:rPr kumimoji="1" lang="en-US" altLang="zh-CN" sz="8000" b="1" dirty="0">
                <a:solidFill>
                  <a:srgbClr val="D6010F"/>
                </a:solidFill>
                <a:latin typeface="Arial" panose="020B0604020202020204" pitchFamily="34" charset="0"/>
                <a:ea typeface="微软雅黑" panose="020B0503020204020204" pitchFamily="34" charset="-122"/>
                <a:cs typeface="Arial" panose="020B0604020202020204" pitchFamily="34" charset="0"/>
              </a:rPr>
              <a:t>4</a:t>
            </a:r>
            <a:endParaRPr kumimoji="1" lang="en-US" altLang="zh-CN" sz="8000" b="1" dirty="0">
              <a:solidFill>
                <a:srgbClr val="D6010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0" name="直线连接符 9"/>
          <p:cNvCxnSpPr/>
          <p:nvPr/>
        </p:nvCxnSpPr>
        <p:spPr>
          <a:xfrm flipH="1">
            <a:off x="3840859" y="2503227"/>
            <a:ext cx="897396" cy="1621311"/>
          </a:xfrm>
          <a:prstGeom prst="line">
            <a:avLst/>
          </a:prstGeom>
          <a:ln>
            <a:gradFill>
              <a:gsLst>
                <a:gs pos="0">
                  <a:srgbClr val="D6010F"/>
                </a:gs>
                <a:gs pos="100000">
                  <a:srgbClr val="D6010F">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开发计划里程碑</a:t>
            </a:r>
            <a:endParaRPr kumimoji="1" lang="zh-CN" altLang="en-US" dirty="0"/>
          </a:p>
        </p:txBody>
      </p:sp>
      <p:grpSp>
        <p:nvGrpSpPr>
          <p:cNvPr id="13" name="组合 12"/>
          <p:cNvGrpSpPr/>
          <p:nvPr/>
        </p:nvGrpSpPr>
        <p:grpSpPr>
          <a:xfrm>
            <a:off x="-3221094" y="0"/>
            <a:ext cx="2880104" cy="6858000"/>
            <a:chOff x="-3221094" y="0"/>
            <a:chExt cx="2880104" cy="6858000"/>
          </a:xfrm>
        </p:grpSpPr>
        <p:sp>
          <p:nvSpPr>
            <p:cNvPr id="14" name="文本框 13"/>
            <p:cNvSpPr txBox="1"/>
            <p:nvPr/>
          </p:nvSpPr>
          <p:spPr>
            <a:xfrm>
              <a:off x="-3221094"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背景</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216219" y="1425633"/>
              <a:ext cx="206498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图表（同类色</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临近色）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216219" y="0"/>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2411956" y="365274"/>
              <a:ext cx="625952" cy="625952"/>
            </a:xfrm>
            <a:prstGeom prst="rect">
              <a:avLst/>
            </a:prstGeom>
            <a:solidFill>
              <a:schemeClr val="bg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36149" y="365274"/>
              <a:ext cx="625952" cy="625952"/>
            </a:xfrm>
            <a:prstGeom prst="rect">
              <a:avLst/>
            </a:prstGeom>
            <a:solidFill>
              <a:srgbClr val="D6010D"/>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136149" y="1820957"/>
              <a:ext cx="625952" cy="625952"/>
            </a:xfrm>
            <a:prstGeom prst="rect">
              <a:avLst/>
            </a:prstGeom>
            <a:solidFill>
              <a:srgbClr val="8D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13642" y="2589467"/>
              <a:ext cx="625952" cy="625952"/>
            </a:xfrm>
            <a:prstGeom prst="rect">
              <a:avLst/>
            </a:prstGeom>
            <a:solidFill>
              <a:srgbClr val="4472D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136149" y="4882877"/>
              <a:ext cx="625952" cy="625952"/>
            </a:xfrm>
            <a:prstGeom prst="rect">
              <a:avLst/>
            </a:prstGeom>
            <a:solidFill>
              <a:schemeClr val="tx1">
                <a:lumMod val="75000"/>
                <a:lumOff val="2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696557" y="4882877"/>
              <a:ext cx="625952" cy="625952"/>
            </a:xfrm>
            <a:prstGeom prst="rect">
              <a:avLst/>
            </a:prstGeom>
            <a:solidFill>
              <a:schemeClr val="tx1">
                <a:lumMod val="50000"/>
                <a:lumOff val="5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413642" y="1825223"/>
              <a:ext cx="625952" cy="625952"/>
            </a:xfrm>
            <a:prstGeom prst="rect">
              <a:avLst/>
            </a:prstGeom>
            <a:solidFill>
              <a:srgbClr val="CE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691135" y="1820957"/>
              <a:ext cx="625952" cy="625952"/>
            </a:xfrm>
            <a:prstGeom prst="rect">
              <a:avLst/>
            </a:prstGeom>
            <a:solidFill>
              <a:srgbClr val="E6463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68628" y="2589467"/>
              <a:ext cx="625952" cy="625952"/>
            </a:xfrm>
            <a:prstGeom prst="rect">
              <a:avLst/>
            </a:prstGeom>
            <a:solidFill>
              <a:srgbClr val="80AFF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136149" y="2589467"/>
              <a:ext cx="625952" cy="625952"/>
            </a:xfrm>
            <a:prstGeom prst="rect">
              <a:avLst/>
            </a:prstGeom>
            <a:solidFill>
              <a:schemeClr val="accent1">
                <a:lumMod val="7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214683" y="5842146"/>
              <a:ext cx="723275"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辅助色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2413642" y="6232048"/>
              <a:ext cx="625952" cy="625952"/>
            </a:xfrm>
            <a:prstGeom prst="rect">
              <a:avLst/>
            </a:prstGeom>
            <a:solidFill>
              <a:schemeClr val="accent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71885" y="6232048"/>
              <a:ext cx="625952" cy="625952"/>
            </a:xfrm>
            <a:prstGeom prst="rect">
              <a:avLst/>
            </a:prstGeom>
            <a:solidFill>
              <a:srgbClr val="349A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132209" y="6232048"/>
              <a:ext cx="625952" cy="625952"/>
            </a:xfrm>
            <a:prstGeom prst="rect">
              <a:avLst/>
            </a:prstGeom>
            <a:solidFill>
              <a:srgbClr val="F7643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16353" y="4882877"/>
              <a:ext cx="625952" cy="625952"/>
            </a:xfrm>
            <a:prstGeom prst="rect">
              <a:avLst/>
            </a:prstGeom>
            <a:solidFill>
              <a:schemeClr val="tx2"/>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68628" y="1820957"/>
              <a:ext cx="625952" cy="625952"/>
            </a:xfrm>
            <a:prstGeom prst="rect">
              <a:avLst/>
            </a:prstGeom>
            <a:solidFill>
              <a:srgbClr val="FF806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691135" y="2589467"/>
              <a:ext cx="625952" cy="625952"/>
            </a:xfrm>
            <a:prstGeom prst="rect">
              <a:avLst/>
            </a:prstGeom>
            <a:solidFill>
              <a:srgbClr val="659C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71885" y="4882877"/>
              <a:ext cx="625952" cy="625952"/>
            </a:xfrm>
            <a:prstGeom prst="rect">
              <a:avLst/>
            </a:prstGeom>
            <a:solidFill>
              <a:schemeClr val="tx2">
                <a:lumMod val="60000"/>
                <a:lumOff val="4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96557" y="6232048"/>
              <a:ext cx="625952" cy="625952"/>
            </a:xfrm>
            <a:prstGeom prst="rect">
              <a:avLst/>
            </a:prstGeom>
            <a:solidFill>
              <a:srgbClr val="92D05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411956" y="3354125"/>
              <a:ext cx="625952" cy="625952"/>
            </a:xfrm>
            <a:prstGeom prst="rect">
              <a:avLst/>
            </a:prstGeom>
            <a:solidFill>
              <a:srgbClr val="099ED9"/>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66942" y="3354125"/>
              <a:ext cx="625952" cy="625952"/>
            </a:xfrm>
            <a:prstGeom prst="rect">
              <a:avLst/>
            </a:prstGeom>
            <a:solidFill>
              <a:srgbClr val="21D09F"/>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134463" y="3354125"/>
              <a:ext cx="625952" cy="625952"/>
            </a:xfrm>
            <a:prstGeom prst="rect">
              <a:avLst/>
            </a:prstGeom>
            <a:solidFill>
              <a:srgbClr val="1370C6"/>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689449" y="3354125"/>
              <a:ext cx="625952" cy="625952"/>
            </a:xfrm>
            <a:prstGeom prst="rect">
              <a:avLst/>
            </a:prstGeom>
            <a:solidFill>
              <a:srgbClr val="09D0D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696557" y="365274"/>
              <a:ext cx="625952" cy="625952"/>
            </a:xfrm>
            <a:prstGeom prst="rect">
              <a:avLst/>
            </a:prstGeom>
            <a:solidFill>
              <a:schemeClr val="bg1">
                <a:lumMod val="6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41" name="文本框 40"/>
            <p:cNvSpPr txBox="1"/>
            <p:nvPr/>
          </p:nvSpPr>
          <p:spPr>
            <a:xfrm>
              <a:off x="-1793632"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边框</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cxnSp>
        <p:nvCxnSpPr>
          <p:cNvPr id="43" name="直接连接符 42"/>
          <p:cNvCxnSpPr/>
          <p:nvPr/>
        </p:nvCxnSpPr>
        <p:spPr>
          <a:xfrm flipV="1">
            <a:off x="811850" y="3264850"/>
            <a:ext cx="10930071" cy="32311"/>
          </a:xfrm>
          <a:prstGeom prst="line">
            <a:avLst/>
          </a:prstGeom>
          <a:ln w="38100">
            <a:solidFill>
              <a:srgbClr val="BFBFBF"/>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5761732" y="3050132"/>
            <a:ext cx="441889" cy="431343"/>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244116" y="2225322"/>
            <a:ext cx="950901" cy="477054"/>
          </a:xfrm>
          <a:prstGeom prst="rect">
            <a:avLst/>
          </a:prstGeom>
          <a:noFill/>
          <a:ln>
            <a:noFill/>
          </a:ln>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2022.4.1</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项目启动</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46" name="椭圆 45"/>
          <p:cNvSpPr/>
          <p:nvPr/>
        </p:nvSpPr>
        <p:spPr>
          <a:xfrm>
            <a:off x="1556792" y="3154618"/>
            <a:ext cx="304800" cy="281545"/>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3405476" y="3888362"/>
            <a:ext cx="1313180" cy="938719"/>
          </a:xfrm>
          <a:prstGeom prst="rect">
            <a:avLst/>
          </a:prstGeom>
          <a:noFill/>
          <a:ln>
            <a:noFill/>
          </a:ln>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r>
              <a:rPr lang="en-US" altLang="zh-CN" b="1" dirty="0">
                <a:solidFill>
                  <a:schemeClr val="bg1"/>
                </a:solidFill>
              </a:rPr>
              <a:t>2022.6.30</a:t>
            </a:r>
            <a:endParaRPr lang="en-US" altLang="zh-CN" b="1" dirty="0">
              <a:solidFill>
                <a:schemeClr val="bg1"/>
              </a:solidFill>
            </a:endParaRPr>
          </a:p>
          <a:p>
            <a:r>
              <a:rPr lang="zh-CN" altLang="en-US" sz="1100" dirty="0">
                <a:solidFill>
                  <a:schemeClr val="bg1"/>
                </a:solidFill>
              </a:rPr>
              <a:t>一期功能开发完成</a:t>
            </a:r>
            <a:endParaRPr lang="en-US" altLang="zh-CN" sz="1000" dirty="0">
              <a:solidFill>
                <a:schemeClr val="bg1"/>
              </a:solidFill>
            </a:endParaRPr>
          </a:p>
          <a:p>
            <a:pPr marL="171450" indent="-171450">
              <a:buFont typeface="Wingdings" panose="05000000000000000000" pitchFamily="2" charset="2"/>
              <a:buChar char="Ø"/>
            </a:pPr>
            <a:r>
              <a:rPr lang="zh-CN" altLang="en-US" sz="1000" dirty="0">
                <a:solidFill>
                  <a:schemeClr val="bg1"/>
                </a:solidFill>
              </a:rPr>
              <a:t>报表模板</a:t>
            </a:r>
            <a:endParaRPr lang="en-US" altLang="zh-CN" sz="1000" dirty="0">
              <a:solidFill>
                <a:schemeClr val="bg1"/>
              </a:solidFill>
            </a:endParaRPr>
          </a:p>
          <a:p>
            <a:pPr marL="171450" indent="-171450">
              <a:buFont typeface="Wingdings" panose="05000000000000000000" pitchFamily="2" charset="2"/>
              <a:buChar char="Ø"/>
            </a:pPr>
            <a:r>
              <a:rPr lang="zh-CN" altLang="en-US" sz="1000" dirty="0">
                <a:solidFill>
                  <a:schemeClr val="bg1"/>
                </a:solidFill>
              </a:rPr>
              <a:t>报表查看，生成</a:t>
            </a:r>
            <a:endParaRPr lang="en-US" altLang="zh-CN" sz="1000" dirty="0">
              <a:solidFill>
                <a:schemeClr val="bg1"/>
              </a:solidFill>
            </a:endParaRPr>
          </a:p>
          <a:p>
            <a:pPr marL="171450" indent="-171450">
              <a:buFont typeface="Wingdings" panose="05000000000000000000" pitchFamily="2" charset="2"/>
              <a:buChar char="Ø"/>
            </a:pPr>
            <a:r>
              <a:rPr lang="zh-CN" altLang="en-US" sz="1000" dirty="0">
                <a:solidFill>
                  <a:schemeClr val="bg1"/>
                </a:solidFill>
              </a:rPr>
              <a:t>数据补录</a:t>
            </a:r>
            <a:endParaRPr lang="en-US" altLang="zh-CN" sz="1000" dirty="0">
              <a:solidFill>
                <a:schemeClr val="bg1"/>
              </a:solidFill>
            </a:endParaRPr>
          </a:p>
        </p:txBody>
      </p:sp>
      <p:sp>
        <p:nvSpPr>
          <p:cNvPr id="48" name="椭圆 47"/>
          <p:cNvSpPr/>
          <p:nvPr/>
        </p:nvSpPr>
        <p:spPr>
          <a:xfrm>
            <a:off x="3624219" y="3108642"/>
            <a:ext cx="374886" cy="356772"/>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5414571" y="2162696"/>
            <a:ext cx="1114408" cy="461665"/>
          </a:xfrm>
          <a:prstGeom prst="rect">
            <a:avLst/>
          </a:prstGeom>
          <a:noFill/>
          <a:ln>
            <a:noFill/>
          </a:ln>
        </p:spPr>
        <p:txBody>
          <a:bodyPr wrap="none" rtlCol="0">
            <a:spAutoFit/>
          </a:bodyPr>
          <a:lstStyle>
            <a:defPPr>
              <a:defRPr lang="zh-CN"/>
            </a:defPPr>
            <a:lvl1pPr>
              <a:defRPr sz="1400" b="1">
                <a:solidFill>
                  <a:srgbClr val="0070C0"/>
                </a:solidFill>
                <a:latin typeface="微软雅黑" panose="020B0503020204020204" pitchFamily="34" charset="-122"/>
                <a:ea typeface="微软雅黑" panose="020B0503020204020204" pitchFamily="34" charset="-122"/>
              </a:defRPr>
            </a:lvl1pPr>
          </a:lstStyle>
          <a:p>
            <a:r>
              <a:rPr lang="en-US" altLang="zh-CN" dirty="0">
                <a:solidFill>
                  <a:schemeClr val="bg1"/>
                </a:solidFill>
              </a:rPr>
              <a:t>2022. 7.30</a:t>
            </a:r>
            <a:endParaRPr lang="en-US" altLang="zh-CN" dirty="0">
              <a:solidFill>
                <a:schemeClr val="bg1"/>
              </a:solidFill>
            </a:endParaRPr>
          </a:p>
          <a:p>
            <a:r>
              <a:rPr lang="zh-CN" altLang="en-US" sz="1000" b="0" dirty="0">
                <a:solidFill>
                  <a:schemeClr val="bg1"/>
                </a:solidFill>
              </a:rPr>
              <a:t>上线一期</a:t>
            </a:r>
            <a:endParaRPr lang="en-US" altLang="zh-CN" sz="1000" b="0" dirty="0">
              <a:solidFill>
                <a:schemeClr val="bg1"/>
              </a:solidFill>
            </a:endParaRPr>
          </a:p>
        </p:txBody>
      </p:sp>
      <p:sp>
        <p:nvSpPr>
          <p:cNvPr id="50" name="文本框 49"/>
          <p:cNvSpPr txBox="1"/>
          <p:nvPr/>
        </p:nvSpPr>
        <p:spPr>
          <a:xfrm>
            <a:off x="7812781" y="3888362"/>
            <a:ext cx="1313180" cy="1154162"/>
          </a:xfrm>
          <a:prstGeom prst="rect">
            <a:avLst/>
          </a:prstGeom>
          <a:noFill/>
          <a:ln>
            <a:noFill/>
          </a:ln>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r>
              <a:rPr lang="en-US" altLang="zh-CN" b="1" dirty="0">
                <a:solidFill>
                  <a:schemeClr val="bg1"/>
                </a:solidFill>
              </a:rPr>
              <a:t>2022.8.31</a:t>
            </a:r>
            <a:endParaRPr lang="en-US" altLang="zh-CN" b="1" dirty="0">
              <a:solidFill>
                <a:schemeClr val="bg1"/>
              </a:solidFill>
            </a:endParaRPr>
          </a:p>
          <a:p>
            <a:r>
              <a:rPr lang="zh-CN" altLang="en-US" sz="1100" dirty="0">
                <a:solidFill>
                  <a:schemeClr val="bg1"/>
                </a:solidFill>
              </a:rPr>
              <a:t>二期功能开发完成</a:t>
            </a:r>
            <a:endParaRPr lang="en-US" altLang="zh-CN" sz="1100" dirty="0">
              <a:solidFill>
                <a:schemeClr val="bg1"/>
              </a:solidFill>
            </a:endParaRPr>
          </a:p>
          <a:p>
            <a:pPr marL="171450" indent="-171450">
              <a:buFont typeface="Wingdings" panose="05000000000000000000" pitchFamily="2" charset="2"/>
              <a:buChar char="Ø"/>
            </a:pPr>
            <a:r>
              <a:rPr lang="zh-CN" altLang="en-US" sz="1100" dirty="0">
                <a:solidFill>
                  <a:schemeClr val="bg1"/>
                </a:solidFill>
              </a:rPr>
              <a:t>数据校验</a:t>
            </a:r>
            <a:endParaRPr lang="en-US" altLang="zh-CN" sz="1100" dirty="0">
              <a:solidFill>
                <a:schemeClr val="bg1"/>
              </a:solidFill>
            </a:endParaRPr>
          </a:p>
          <a:p>
            <a:pPr marL="171450" indent="-171450">
              <a:buFont typeface="Wingdings" panose="05000000000000000000" pitchFamily="2" charset="2"/>
              <a:buChar char="Ø"/>
            </a:pPr>
            <a:r>
              <a:rPr lang="zh-CN" altLang="en-US" sz="1100" dirty="0">
                <a:solidFill>
                  <a:schemeClr val="bg1"/>
                </a:solidFill>
              </a:rPr>
              <a:t>钉钉推送</a:t>
            </a:r>
            <a:endParaRPr lang="en-US" altLang="zh-CN" sz="1100" dirty="0">
              <a:solidFill>
                <a:schemeClr val="bg1"/>
              </a:solidFill>
            </a:endParaRPr>
          </a:p>
          <a:p>
            <a:endParaRPr lang="en-US" altLang="zh-CN" sz="1100" dirty="0">
              <a:solidFill>
                <a:schemeClr val="bg1"/>
              </a:solidFill>
            </a:endParaRPr>
          </a:p>
          <a:p>
            <a:endParaRPr lang="zh-CN" altLang="en-US" sz="1100" dirty="0">
              <a:solidFill>
                <a:schemeClr val="bg1"/>
              </a:solidFill>
            </a:endParaRPr>
          </a:p>
        </p:txBody>
      </p:sp>
      <p:sp>
        <p:nvSpPr>
          <p:cNvPr id="51" name="椭圆 50"/>
          <p:cNvSpPr/>
          <p:nvPr/>
        </p:nvSpPr>
        <p:spPr>
          <a:xfrm>
            <a:off x="7966248" y="3050132"/>
            <a:ext cx="441889" cy="431343"/>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0017245" y="2193770"/>
            <a:ext cx="1061509" cy="477054"/>
          </a:xfrm>
          <a:prstGeom prst="rect">
            <a:avLst/>
          </a:prstGeom>
          <a:noFill/>
          <a:ln>
            <a:noFill/>
          </a:ln>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r>
              <a:rPr lang="en-US" altLang="zh-CN" b="1" dirty="0">
                <a:solidFill>
                  <a:schemeClr val="bg1"/>
                </a:solidFill>
              </a:rPr>
              <a:t>2022.9.30</a:t>
            </a:r>
            <a:endParaRPr lang="en-US" altLang="zh-CN" b="1" dirty="0">
              <a:solidFill>
                <a:schemeClr val="bg1"/>
              </a:solidFill>
            </a:endParaRPr>
          </a:p>
          <a:p>
            <a:r>
              <a:rPr lang="zh-CN" altLang="en-US" sz="1100" dirty="0">
                <a:solidFill>
                  <a:schemeClr val="bg1"/>
                </a:solidFill>
              </a:rPr>
              <a:t>二期功能上线</a:t>
            </a:r>
            <a:endParaRPr lang="zh-CN" altLang="en-US" sz="1100" dirty="0">
              <a:solidFill>
                <a:schemeClr val="bg1"/>
              </a:solidFill>
            </a:endParaRPr>
          </a:p>
        </p:txBody>
      </p:sp>
      <p:sp>
        <p:nvSpPr>
          <p:cNvPr id="53" name="椭圆 52"/>
          <p:cNvSpPr/>
          <p:nvPr/>
        </p:nvSpPr>
        <p:spPr>
          <a:xfrm>
            <a:off x="2366272" y="3221282"/>
            <a:ext cx="124293" cy="133102"/>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995245" y="3221282"/>
            <a:ext cx="124293" cy="133102"/>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4503785" y="3221282"/>
            <a:ext cx="124293" cy="133102"/>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132758" y="3221282"/>
            <a:ext cx="124293" cy="133102"/>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170763" y="3029433"/>
            <a:ext cx="441889" cy="431343"/>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p:nvPr/>
        </p:nvCxnSpPr>
        <p:spPr>
          <a:xfrm flipV="1">
            <a:off x="1709192" y="2746615"/>
            <a:ext cx="0" cy="386232"/>
          </a:xfrm>
          <a:prstGeom prst="line">
            <a:avLst/>
          </a:prstGeom>
          <a:ln w="9525">
            <a:prstDash val="sysDash"/>
          </a:ln>
          <a:effectLst/>
        </p:spPr>
        <p:style>
          <a:lnRef idx="2">
            <a:schemeClr val="accent1"/>
          </a:lnRef>
          <a:fillRef idx="0">
            <a:schemeClr val="accent1"/>
          </a:fillRef>
          <a:effectRef idx="1">
            <a:schemeClr val="accent1"/>
          </a:effectRef>
          <a:fontRef idx="minor">
            <a:schemeClr val="tx1"/>
          </a:fontRef>
        </p:style>
      </p:cxnSp>
      <p:cxnSp>
        <p:nvCxnSpPr>
          <p:cNvPr id="59" name="直接连接符 58"/>
          <p:cNvCxnSpPr/>
          <p:nvPr/>
        </p:nvCxnSpPr>
        <p:spPr>
          <a:xfrm flipV="1">
            <a:off x="5971775" y="2643201"/>
            <a:ext cx="0" cy="386232"/>
          </a:xfrm>
          <a:prstGeom prst="line">
            <a:avLst/>
          </a:prstGeom>
          <a:ln w="9525">
            <a:prstDash val="sysDash"/>
          </a:ln>
          <a:effectLst/>
        </p:spPr>
        <p:style>
          <a:lnRef idx="2">
            <a:schemeClr val="accent1"/>
          </a:lnRef>
          <a:fillRef idx="0">
            <a:schemeClr val="accent1"/>
          </a:fillRef>
          <a:effectRef idx="1">
            <a:schemeClr val="accent1"/>
          </a:effectRef>
          <a:fontRef idx="minor">
            <a:schemeClr val="tx1"/>
          </a:fontRef>
        </p:style>
      </p:cxnSp>
      <p:cxnSp>
        <p:nvCxnSpPr>
          <p:cNvPr id="60" name="直接连接符 59"/>
          <p:cNvCxnSpPr/>
          <p:nvPr/>
        </p:nvCxnSpPr>
        <p:spPr>
          <a:xfrm flipV="1">
            <a:off x="10399405" y="2643201"/>
            <a:ext cx="0" cy="386232"/>
          </a:xfrm>
          <a:prstGeom prst="line">
            <a:avLst/>
          </a:prstGeom>
          <a:ln w="9525">
            <a:prstDash val="sysDash"/>
          </a:ln>
          <a:effectLst/>
        </p:spPr>
        <p:style>
          <a:lnRef idx="2">
            <a:schemeClr val="accent1"/>
          </a:lnRef>
          <a:fillRef idx="0">
            <a:schemeClr val="accent1"/>
          </a:fillRef>
          <a:effectRef idx="1">
            <a:schemeClr val="accent1"/>
          </a:effectRef>
          <a:fontRef idx="minor">
            <a:schemeClr val="tx1"/>
          </a:fontRef>
        </p:style>
      </p:cxnSp>
      <p:cxnSp>
        <p:nvCxnSpPr>
          <p:cNvPr id="61" name="直接连接符 60"/>
          <p:cNvCxnSpPr/>
          <p:nvPr/>
        </p:nvCxnSpPr>
        <p:spPr>
          <a:xfrm flipV="1">
            <a:off x="3818136" y="3465414"/>
            <a:ext cx="0" cy="386232"/>
          </a:xfrm>
          <a:prstGeom prst="line">
            <a:avLst/>
          </a:prstGeom>
          <a:ln w="9525">
            <a:prstDash val="sysDash"/>
          </a:ln>
          <a:effectLst/>
        </p:spPr>
        <p:style>
          <a:lnRef idx="2">
            <a:schemeClr val="accent1"/>
          </a:lnRef>
          <a:fillRef idx="0">
            <a:schemeClr val="accent1"/>
          </a:fillRef>
          <a:effectRef idx="1">
            <a:schemeClr val="accent1"/>
          </a:effectRef>
          <a:fontRef idx="minor">
            <a:schemeClr val="tx1"/>
          </a:fontRef>
        </p:style>
      </p:cxnSp>
      <p:cxnSp>
        <p:nvCxnSpPr>
          <p:cNvPr id="62" name="直接连接符 61"/>
          <p:cNvCxnSpPr/>
          <p:nvPr/>
        </p:nvCxnSpPr>
        <p:spPr>
          <a:xfrm flipV="1">
            <a:off x="8200923" y="3502130"/>
            <a:ext cx="0" cy="386232"/>
          </a:xfrm>
          <a:prstGeom prst="line">
            <a:avLst/>
          </a:prstGeom>
          <a:ln w="9525">
            <a:prstDash val="sysDash"/>
          </a:ln>
          <a:effectLst/>
        </p:spPr>
        <p:style>
          <a:lnRef idx="2">
            <a:schemeClr val="accent1"/>
          </a:lnRef>
          <a:fillRef idx="0">
            <a:schemeClr val="accent1"/>
          </a:fillRef>
          <a:effectRef idx="1">
            <a:schemeClr val="accent1"/>
          </a:effectRef>
          <a:fontRef idx="minor">
            <a:schemeClr val="tx1"/>
          </a:fontRef>
        </p:style>
      </p:cxnSp>
      <p:sp>
        <p:nvSpPr>
          <p:cNvPr id="63" name="椭圆 62"/>
          <p:cNvSpPr/>
          <p:nvPr/>
        </p:nvSpPr>
        <p:spPr>
          <a:xfrm>
            <a:off x="6708301" y="3221282"/>
            <a:ext cx="124293" cy="133102"/>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7337274" y="3221282"/>
            <a:ext cx="124293" cy="133102"/>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8912817" y="3221282"/>
            <a:ext cx="124293" cy="133102"/>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9541790" y="3221282"/>
            <a:ext cx="124293" cy="133102"/>
          </a:xfrm>
          <a:prstGeom prst="ellipse">
            <a:avLst/>
          </a:prstGeom>
          <a:solidFill>
            <a:schemeClr val="bg1">
              <a:lumMod val="6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资源安排</a:t>
            </a:r>
            <a:endParaRPr kumimoji="1" lang="zh-CN" altLang="en-US" dirty="0"/>
          </a:p>
        </p:txBody>
      </p:sp>
      <p:sp>
        <p:nvSpPr>
          <p:cNvPr id="3" name="内容占位符 2"/>
          <p:cNvSpPr>
            <a:spLocks noGrp="1"/>
          </p:cNvSpPr>
          <p:nvPr>
            <p:ph idx="15"/>
          </p:nvPr>
        </p:nvSpPr>
        <p:spPr>
          <a:xfrm>
            <a:off x="764575" y="1794546"/>
            <a:ext cx="10516234" cy="3534538"/>
          </a:xfrm>
        </p:spPr>
        <p:txBody>
          <a:bodyPr>
            <a:normAutofit/>
          </a:bodyPr>
          <a:lstStyle/>
          <a:p>
            <a:r>
              <a:rPr kumimoji="1" lang="zh-CN" altLang="en-US" dirty="0"/>
              <a:t>前端支持：梁庆</a:t>
            </a:r>
            <a:r>
              <a:rPr kumimoji="1" lang="en-US" altLang="zh-CN" dirty="0"/>
              <a:t>/</a:t>
            </a:r>
            <a:r>
              <a:rPr kumimoji="1" lang="zh-CN" altLang="en-US" dirty="0"/>
              <a:t>蒋荣荣</a:t>
            </a:r>
            <a:endParaRPr kumimoji="1" lang="en-US" altLang="zh-CN" dirty="0"/>
          </a:p>
          <a:p>
            <a:r>
              <a:rPr kumimoji="1" lang="zh-CN" altLang="en-US" dirty="0"/>
              <a:t>后端支持：</a:t>
            </a:r>
            <a:endParaRPr kumimoji="1" lang="en-US" altLang="zh-CN" dirty="0"/>
          </a:p>
          <a:p>
            <a:r>
              <a:rPr kumimoji="1" lang="zh-CN" altLang="en-US" dirty="0"/>
              <a:t>测试：</a:t>
            </a:r>
            <a:endParaRPr kumimoji="1" lang="zh-CN" altLang="en-US" dirty="0"/>
          </a:p>
          <a:p>
            <a:r>
              <a:rPr kumimoji="1" lang="zh-CN" altLang="en-US" dirty="0"/>
              <a:t>需求：</a:t>
            </a:r>
            <a:endParaRPr kumimoji="1" lang="zh-CN" altLang="en-US" dirty="0"/>
          </a:p>
          <a:p>
            <a:r>
              <a:rPr kumimoji="1" lang="zh-CN" altLang="en-US" dirty="0"/>
              <a:t>其它：详细开发计划</a:t>
            </a:r>
            <a:endParaRPr kumimoji="1" lang="zh-CN" altLang="en-US" dirty="0"/>
          </a:p>
        </p:txBody>
      </p:sp>
      <p:grpSp>
        <p:nvGrpSpPr>
          <p:cNvPr id="13" name="组合 12"/>
          <p:cNvGrpSpPr/>
          <p:nvPr/>
        </p:nvGrpSpPr>
        <p:grpSpPr>
          <a:xfrm>
            <a:off x="-3221094" y="0"/>
            <a:ext cx="2880104" cy="6858000"/>
            <a:chOff x="-3221094" y="0"/>
            <a:chExt cx="2880104" cy="6858000"/>
          </a:xfrm>
        </p:grpSpPr>
        <p:sp>
          <p:nvSpPr>
            <p:cNvPr id="14" name="文本框 13"/>
            <p:cNvSpPr txBox="1"/>
            <p:nvPr/>
          </p:nvSpPr>
          <p:spPr>
            <a:xfrm>
              <a:off x="-3221094"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背景</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216219" y="1425633"/>
              <a:ext cx="206498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图表（同类色</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临近色）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216219" y="0"/>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2411956" y="365274"/>
              <a:ext cx="625952" cy="625952"/>
            </a:xfrm>
            <a:prstGeom prst="rect">
              <a:avLst/>
            </a:prstGeom>
            <a:solidFill>
              <a:schemeClr val="bg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36149" y="365274"/>
              <a:ext cx="625952" cy="625952"/>
            </a:xfrm>
            <a:prstGeom prst="rect">
              <a:avLst/>
            </a:prstGeom>
            <a:solidFill>
              <a:srgbClr val="D6010D"/>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136149" y="1820957"/>
              <a:ext cx="625952" cy="625952"/>
            </a:xfrm>
            <a:prstGeom prst="rect">
              <a:avLst/>
            </a:prstGeom>
            <a:solidFill>
              <a:srgbClr val="8D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13642" y="2589467"/>
              <a:ext cx="625952" cy="625952"/>
            </a:xfrm>
            <a:prstGeom prst="rect">
              <a:avLst/>
            </a:prstGeom>
            <a:solidFill>
              <a:srgbClr val="4472D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136149" y="4882877"/>
              <a:ext cx="625952" cy="625952"/>
            </a:xfrm>
            <a:prstGeom prst="rect">
              <a:avLst/>
            </a:prstGeom>
            <a:solidFill>
              <a:schemeClr val="tx1">
                <a:lumMod val="75000"/>
                <a:lumOff val="2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696557" y="4882877"/>
              <a:ext cx="625952" cy="625952"/>
            </a:xfrm>
            <a:prstGeom prst="rect">
              <a:avLst/>
            </a:prstGeom>
            <a:solidFill>
              <a:schemeClr val="tx1">
                <a:lumMod val="50000"/>
                <a:lumOff val="5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413642" y="1825223"/>
              <a:ext cx="625952" cy="625952"/>
            </a:xfrm>
            <a:prstGeom prst="rect">
              <a:avLst/>
            </a:prstGeom>
            <a:solidFill>
              <a:srgbClr val="CE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691135" y="1820957"/>
              <a:ext cx="625952" cy="625952"/>
            </a:xfrm>
            <a:prstGeom prst="rect">
              <a:avLst/>
            </a:prstGeom>
            <a:solidFill>
              <a:srgbClr val="E6463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68628" y="2589467"/>
              <a:ext cx="625952" cy="625952"/>
            </a:xfrm>
            <a:prstGeom prst="rect">
              <a:avLst/>
            </a:prstGeom>
            <a:solidFill>
              <a:srgbClr val="80AFF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136149" y="2589467"/>
              <a:ext cx="625952" cy="625952"/>
            </a:xfrm>
            <a:prstGeom prst="rect">
              <a:avLst/>
            </a:prstGeom>
            <a:solidFill>
              <a:schemeClr val="accent1">
                <a:lumMod val="7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214683" y="5842146"/>
              <a:ext cx="723275"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辅助色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2413642" y="6232048"/>
              <a:ext cx="625952" cy="625952"/>
            </a:xfrm>
            <a:prstGeom prst="rect">
              <a:avLst/>
            </a:prstGeom>
            <a:solidFill>
              <a:schemeClr val="accent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71885" y="6232048"/>
              <a:ext cx="625952" cy="625952"/>
            </a:xfrm>
            <a:prstGeom prst="rect">
              <a:avLst/>
            </a:prstGeom>
            <a:solidFill>
              <a:srgbClr val="349A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132209" y="6232048"/>
              <a:ext cx="625952" cy="625952"/>
            </a:xfrm>
            <a:prstGeom prst="rect">
              <a:avLst/>
            </a:prstGeom>
            <a:solidFill>
              <a:srgbClr val="F7643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16353" y="4882877"/>
              <a:ext cx="625952" cy="625952"/>
            </a:xfrm>
            <a:prstGeom prst="rect">
              <a:avLst/>
            </a:prstGeom>
            <a:solidFill>
              <a:schemeClr val="tx2"/>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68628" y="1820957"/>
              <a:ext cx="625952" cy="625952"/>
            </a:xfrm>
            <a:prstGeom prst="rect">
              <a:avLst/>
            </a:prstGeom>
            <a:solidFill>
              <a:srgbClr val="FF806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691135" y="2589467"/>
              <a:ext cx="625952" cy="625952"/>
            </a:xfrm>
            <a:prstGeom prst="rect">
              <a:avLst/>
            </a:prstGeom>
            <a:solidFill>
              <a:srgbClr val="659C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71885" y="4882877"/>
              <a:ext cx="625952" cy="625952"/>
            </a:xfrm>
            <a:prstGeom prst="rect">
              <a:avLst/>
            </a:prstGeom>
            <a:solidFill>
              <a:schemeClr val="tx2">
                <a:lumMod val="60000"/>
                <a:lumOff val="4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96557" y="6232048"/>
              <a:ext cx="625952" cy="625952"/>
            </a:xfrm>
            <a:prstGeom prst="rect">
              <a:avLst/>
            </a:prstGeom>
            <a:solidFill>
              <a:srgbClr val="92D05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411956" y="3354125"/>
              <a:ext cx="625952" cy="625952"/>
            </a:xfrm>
            <a:prstGeom prst="rect">
              <a:avLst/>
            </a:prstGeom>
            <a:solidFill>
              <a:srgbClr val="099ED9"/>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66942" y="3354125"/>
              <a:ext cx="625952" cy="625952"/>
            </a:xfrm>
            <a:prstGeom prst="rect">
              <a:avLst/>
            </a:prstGeom>
            <a:solidFill>
              <a:srgbClr val="21D09F"/>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134463" y="3354125"/>
              <a:ext cx="625952" cy="625952"/>
            </a:xfrm>
            <a:prstGeom prst="rect">
              <a:avLst/>
            </a:prstGeom>
            <a:solidFill>
              <a:srgbClr val="1370C6"/>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689449" y="3354125"/>
              <a:ext cx="625952" cy="625952"/>
            </a:xfrm>
            <a:prstGeom prst="rect">
              <a:avLst/>
            </a:prstGeom>
            <a:solidFill>
              <a:srgbClr val="09D0D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696557" y="365274"/>
              <a:ext cx="625952" cy="625952"/>
            </a:xfrm>
            <a:prstGeom prst="rect">
              <a:avLst/>
            </a:prstGeom>
            <a:solidFill>
              <a:schemeClr val="bg1">
                <a:lumMod val="6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41" name="文本框 40"/>
            <p:cNvSpPr txBox="1"/>
            <p:nvPr/>
          </p:nvSpPr>
          <p:spPr>
            <a:xfrm>
              <a:off x="-1793632"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边框</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014330" y="2011017"/>
            <a:ext cx="10177670" cy="2835965"/>
          </a:xfrm>
          <a:prstGeom prst="rect">
            <a:avLst/>
          </a:prstGeom>
          <a:solidFill>
            <a:schemeClr val="tx1">
              <a:lumMod val="75000"/>
              <a:lumOff val="25000"/>
              <a:alpha val="40000"/>
            </a:schemeClr>
          </a:solidFill>
          <a:ln>
            <a:noFill/>
          </a:ln>
          <a:effectLst>
            <a:outerShdw blurRad="254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4491655" y="3083793"/>
            <a:ext cx="1723549" cy="1015663"/>
          </a:xfrm>
          <a:prstGeom prst="rect">
            <a:avLst/>
          </a:prstGeom>
          <a:noFill/>
        </p:spPr>
        <p:txBody>
          <a:bodyPr wrap="none" rtlCol="0">
            <a:spAutoFit/>
          </a:bodyPr>
          <a:lstStyle/>
          <a:p>
            <a:r>
              <a:rPr kumimoji="1" lang="zh-CN" altLang="en-US" sz="6000" b="1" dirty="0">
                <a:solidFill>
                  <a:schemeClr val="bg1"/>
                </a:solidFill>
                <a:latin typeface="微软雅黑" panose="020B0503020204020204" pitchFamily="34" charset="-122"/>
                <a:ea typeface="微软雅黑" panose="020B0503020204020204" pitchFamily="34" charset="-122"/>
              </a:rPr>
              <a:t>风险</a:t>
            </a:r>
            <a:endParaRPr kumimoji="1"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673680" y="2959940"/>
            <a:ext cx="1167179" cy="707886"/>
          </a:xfrm>
          <a:prstGeom prst="rect">
            <a:avLst/>
          </a:prstGeom>
          <a:noFill/>
        </p:spPr>
        <p:txBody>
          <a:bodyPr wrap="none" rtlCol="0">
            <a:spAutoFit/>
          </a:bodyPr>
          <a:lstStyle/>
          <a:p>
            <a:r>
              <a:rPr kumimoji="1" lang="en-US" altLang="zh-CN" sz="4000" dirty="0">
                <a:solidFill>
                  <a:srgbClr val="D6010F"/>
                </a:solidFill>
                <a:latin typeface="Arial" panose="020B0604020202020204" pitchFamily="34" charset="0"/>
                <a:ea typeface="微软雅黑" panose="020B0503020204020204" pitchFamily="34" charset="-122"/>
                <a:cs typeface="Arial" panose="020B0604020202020204" pitchFamily="34" charset="0"/>
              </a:rPr>
              <a:t>Part</a:t>
            </a:r>
            <a:endParaRPr kumimoji="1" lang="zh-CN" altLang="en-US" sz="4000" dirty="0">
              <a:solidFill>
                <a:srgbClr val="D6010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nvSpPr>
        <p:spPr>
          <a:xfrm>
            <a:off x="3605330" y="2478145"/>
            <a:ext cx="755335" cy="1323439"/>
          </a:xfrm>
          <a:prstGeom prst="rect">
            <a:avLst/>
          </a:prstGeom>
          <a:noFill/>
        </p:spPr>
        <p:txBody>
          <a:bodyPr wrap="none" rtlCol="0">
            <a:spAutoFit/>
          </a:bodyPr>
          <a:lstStyle/>
          <a:p>
            <a:r>
              <a:rPr kumimoji="1" lang="en-US" altLang="zh-CN" sz="8000" b="1" dirty="0">
                <a:solidFill>
                  <a:srgbClr val="D6010F"/>
                </a:solidFill>
                <a:latin typeface="Arial" panose="020B0604020202020204" pitchFamily="34" charset="0"/>
                <a:ea typeface="微软雅黑" panose="020B0503020204020204" pitchFamily="34" charset="-122"/>
                <a:cs typeface="Arial" panose="020B0604020202020204" pitchFamily="34" charset="0"/>
              </a:rPr>
              <a:t>4</a:t>
            </a:r>
            <a:endParaRPr kumimoji="1" lang="zh-CN" altLang="en-US" sz="8000" b="1" dirty="0">
              <a:solidFill>
                <a:srgbClr val="D6010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0" name="直线连接符 9"/>
          <p:cNvCxnSpPr/>
          <p:nvPr/>
        </p:nvCxnSpPr>
        <p:spPr>
          <a:xfrm flipH="1">
            <a:off x="3840859" y="2503227"/>
            <a:ext cx="897396" cy="1621311"/>
          </a:xfrm>
          <a:prstGeom prst="line">
            <a:avLst/>
          </a:prstGeom>
          <a:ln>
            <a:gradFill>
              <a:gsLst>
                <a:gs pos="0">
                  <a:srgbClr val="D6010F"/>
                </a:gs>
                <a:gs pos="100000">
                  <a:srgbClr val="D6010F">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风险</a:t>
            </a:r>
            <a:endParaRPr kumimoji="1" lang="zh-CN" altLang="en-US" dirty="0"/>
          </a:p>
        </p:txBody>
      </p:sp>
      <p:sp>
        <p:nvSpPr>
          <p:cNvPr id="3" name="内容占位符 2"/>
          <p:cNvSpPr>
            <a:spLocks noGrp="1"/>
          </p:cNvSpPr>
          <p:nvPr>
            <p:ph idx="15"/>
          </p:nvPr>
        </p:nvSpPr>
        <p:spPr>
          <a:xfrm>
            <a:off x="764575" y="1794546"/>
            <a:ext cx="10516234" cy="985371"/>
          </a:xfrm>
        </p:spPr>
        <p:txBody>
          <a:bodyPr/>
          <a:lstStyle/>
          <a:p>
            <a:r>
              <a:rPr kumimoji="1" lang="zh-CN" dirty="0"/>
              <a:t>数据处理失误会导致初恋数据丢失</a:t>
            </a:r>
            <a:endParaRPr kumimoji="1" lang="zh-CN" dirty="0"/>
          </a:p>
        </p:txBody>
      </p:sp>
      <p:sp>
        <p:nvSpPr>
          <p:cNvPr id="5" name="内容占位符 4"/>
          <p:cNvSpPr>
            <a:spLocks noGrp="1"/>
          </p:cNvSpPr>
          <p:nvPr>
            <p:ph idx="17"/>
          </p:nvPr>
        </p:nvSpPr>
        <p:spPr>
          <a:xfrm>
            <a:off x="764575" y="2532411"/>
            <a:ext cx="10516234" cy="821740"/>
          </a:xfrm>
        </p:spPr>
        <p:txBody>
          <a:bodyPr/>
          <a:lstStyle/>
          <a:p>
            <a:r>
              <a:rPr kumimoji="1" lang="zh-CN" altLang="en-US" sz="1800" dirty="0"/>
              <a:t>数据源切换是否会对执行中的事务产生影响</a:t>
            </a:r>
            <a:endParaRPr kumimoji="1" lang="zh-CN" altLang="en-US" sz="1800" dirty="0"/>
          </a:p>
        </p:txBody>
      </p:sp>
      <p:grpSp>
        <p:nvGrpSpPr>
          <p:cNvPr id="13" name="组合 12"/>
          <p:cNvGrpSpPr/>
          <p:nvPr/>
        </p:nvGrpSpPr>
        <p:grpSpPr>
          <a:xfrm>
            <a:off x="-3221094" y="0"/>
            <a:ext cx="2880104" cy="6858000"/>
            <a:chOff x="-3221094" y="0"/>
            <a:chExt cx="2880104" cy="6858000"/>
          </a:xfrm>
        </p:grpSpPr>
        <p:sp>
          <p:nvSpPr>
            <p:cNvPr id="14" name="文本框 13"/>
            <p:cNvSpPr txBox="1"/>
            <p:nvPr/>
          </p:nvSpPr>
          <p:spPr>
            <a:xfrm>
              <a:off x="-3221094"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背景</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216219" y="1425633"/>
              <a:ext cx="206498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图表（同类色</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临近色）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216219" y="0"/>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2411956" y="365274"/>
              <a:ext cx="625952" cy="625952"/>
            </a:xfrm>
            <a:prstGeom prst="rect">
              <a:avLst/>
            </a:prstGeom>
            <a:solidFill>
              <a:schemeClr val="bg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36149" y="365274"/>
              <a:ext cx="625952" cy="625952"/>
            </a:xfrm>
            <a:prstGeom prst="rect">
              <a:avLst/>
            </a:prstGeom>
            <a:solidFill>
              <a:srgbClr val="D6010D"/>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136149" y="1820957"/>
              <a:ext cx="625952" cy="625952"/>
            </a:xfrm>
            <a:prstGeom prst="rect">
              <a:avLst/>
            </a:prstGeom>
            <a:solidFill>
              <a:srgbClr val="8D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13642" y="2589467"/>
              <a:ext cx="625952" cy="625952"/>
            </a:xfrm>
            <a:prstGeom prst="rect">
              <a:avLst/>
            </a:prstGeom>
            <a:solidFill>
              <a:srgbClr val="4472D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136149" y="4882877"/>
              <a:ext cx="625952" cy="625952"/>
            </a:xfrm>
            <a:prstGeom prst="rect">
              <a:avLst/>
            </a:prstGeom>
            <a:solidFill>
              <a:schemeClr val="tx1">
                <a:lumMod val="75000"/>
                <a:lumOff val="2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696557" y="4882877"/>
              <a:ext cx="625952" cy="625952"/>
            </a:xfrm>
            <a:prstGeom prst="rect">
              <a:avLst/>
            </a:prstGeom>
            <a:solidFill>
              <a:schemeClr val="tx1">
                <a:lumMod val="50000"/>
                <a:lumOff val="5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413642" y="1825223"/>
              <a:ext cx="625952" cy="625952"/>
            </a:xfrm>
            <a:prstGeom prst="rect">
              <a:avLst/>
            </a:prstGeom>
            <a:solidFill>
              <a:srgbClr val="CE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691135" y="1820957"/>
              <a:ext cx="625952" cy="625952"/>
            </a:xfrm>
            <a:prstGeom prst="rect">
              <a:avLst/>
            </a:prstGeom>
            <a:solidFill>
              <a:srgbClr val="E6463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68628" y="2589467"/>
              <a:ext cx="625952" cy="625952"/>
            </a:xfrm>
            <a:prstGeom prst="rect">
              <a:avLst/>
            </a:prstGeom>
            <a:solidFill>
              <a:srgbClr val="80AFF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136149" y="2589467"/>
              <a:ext cx="625952" cy="625952"/>
            </a:xfrm>
            <a:prstGeom prst="rect">
              <a:avLst/>
            </a:prstGeom>
            <a:solidFill>
              <a:schemeClr val="accent1">
                <a:lumMod val="7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214683" y="5842146"/>
              <a:ext cx="723275"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辅助色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2413642" y="6232048"/>
              <a:ext cx="625952" cy="625952"/>
            </a:xfrm>
            <a:prstGeom prst="rect">
              <a:avLst/>
            </a:prstGeom>
            <a:solidFill>
              <a:schemeClr val="accent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71885" y="6232048"/>
              <a:ext cx="625952" cy="625952"/>
            </a:xfrm>
            <a:prstGeom prst="rect">
              <a:avLst/>
            </a:prstGeom>
            <a:solidFill>
              <a:srgbClr val="349A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132209" y="6232048"/>
              <a:ext cx="625952" cy="625952"/>
            </a:xfrm>
            <a:prstGeom prst="rect">
              <a:avLst/>
            </a:prstGeom>
            <a:solidFill>
              <a:srgbClr val="F7643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16353" y="4882877"/>
              <a:ext cx="625952" cy="625952"/>
            </a:xfrm>
            <a:prstGeom prst="rect">
              <a:avLst/>
            </a:prstGeom>
            <a:solidFill>
              <a:schemeClr val="tx2"/>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68628" y="1820957"/>
              <a:ext cx="625952" cy="625952"/>
            </a:xfrm>
            <a:prstGeom prst="rect">
              <a:avLst/>
            </a:prstGeom>
            <a:solidFill>
              <a:srgbClr val="FF806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691135" y="2589467"/>
              <a:ext cx="625952" cy="625952"/>
            </a:xfrm>
            <a:prstGeom prst="rect">
              <a:avLst/>
            </a:prstGeom>
            <a:solidFill>
              <a:srgbClr val="659C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71885" y="4882877"/>
              <a:ext cx="625952" cy="625952"/>
            </a:xfrm>
            <a:prstGeom prst="rect">
              <a:avLst/>
            </a:prstGeom>
            <a:solidFill>
              <a:schemeClr val="tx2">
                <a:lumMod val="60000"/>
                <a:lumOff val="4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96557" y="6232048"/>
              <a:ext cx="625952" cy="625952"/>
            </a:xfrm>
            <a:prstGeom prst="rect">
              <a:avLst/>
            </a:prstGeom>
            <a:solidFill>
              <a:srgbClr val="92D05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411956" y="3354125"/>
              <a:ext cx="625952" cy="625952"/>
            </a:xfrm>
            <a:prstGeom prst="rect">
              <a:avLst/>
            </a:prstGeom>
            <a:solidFill>
              <a:srgbClr val="099ED9"/>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66942" y="3354125"/>
              <a:ext cx="625952" cy="625952"/>
            </a:xfrm>
            <a:prstGeom prst="rect">
              <a:avLst/>
            </a:prstGeom>
            <a:solidFill>
              <a:srgbClr val="21D09F"/>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134463" y="3354125"/>
              <a:ext cx="625952" cy="625952"/>
            </a:xfrm>
            <a:prstGeom prst="rect">
              <a:avLst/>
            </a:prstGeom>
            <a:solidFill>
              <a:srgbClr val="1370C6"/>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689449" y="3354125"/>
              <a:ext cx="625952" cy="625952"/>
            </a:xfrm>
            <a:prstGeom prst="rect">
              <a:avLst/>
            </a:prstGeom>
            <a:solidFill>
              <a:srgbClr val="09D0D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696557" y="365274"/>
              <a:ext cx="625952" cy="625952"/>
            </a:xfrm>
            <a:prstGeom prst="rect">
              <a:avLst/>
            </a:prstGeom>
            <a:solidFill>
              <a:schemeClr val="bg1">
                <a:lumMod val="6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41" name="文本框 40"/>
            <p:cNvSpPr txBox="1"/>
            <p:nvPr/>
          </p:nvSpPr>
          <p:spPr>
            <a:xfrm>
              <a:off x="-1793632"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边框</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2" name="内容占位符 4"/>
          <p:cNvSpPr txBox="1"/>
          <p:nvPr/>
        </p:nvSpPr>
        <p:spPr>
          <a:xfrm>
            <a:off x="774100" y="3429224"/>
            <a:ext cx="10516234" cy="821740"/>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800" dirty="0">
                <a:latin typeface="-apple-system"/>
              </a:rPr>
              <a:t>频繁切换租户对服务的影响</a:t>
            </a:r>
            <a:r>
              <a:rPr kumimoji="1" lang="en-US" altLang="zh-CN" sz="1800" dirty="0">
                <a:latin typeface="-apple-system"/>
              </a:rPr>
              <a:t> </a:t>
            </a:r>
            <a:r>
              <a:rPr kumimoji="1" lang="zh-CN" altLang="en-US" sz="1800" dirty="0">
                <a:latin typeface="-apple-system"/>
              </a:rPr>
              <a:t>需评估</a:t>
            </a:r>
            <a:endParaRPr kumimoji="1" lang="zh-CN" altLang="en-US" sz="1800" dirty="0">
              <a:latin typeface="-apple-system"/>
            </a:endParaRPr>
          </a:p>
        </p:txBody>
      </p:sp>
      <p:sp>
        <p:nvSpPr>
          <p:cNvPr id="4" name="内容占位符 2"/>
          <p:cNvSpPr>
            <a:spLocks noGrp="1"/>
          </p:cNvSpPr>
          <p:nvPr>
            <p:custDataLst>
              <p:tags r:id="rId1"/>
            </p:custDataLst>
          </p:nvPr>
        </p:nvSpPr>
        <p:spPr>
          <a:xfrm>
            <a:off x="774100" y="4159286"/>
            <a:ext cx="10516234" cy="985371"/>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dirty="0"/>
              <a:t>对原有多数据源的影响</a:t>
            </a:r>
            <a:r>
              <a:rPr kumimoji="1" lang="en-US" altLang="zh-CN" dirty="0"/>
              <a:t> </a:t>
            </a:r>
            <a:r>
              <a:rPr kumimoji="1" lang="zh-CN" altLang="en-US" dirty="0">
                <a:latin typeface="-apple-system"/>
                <a:sym typeface="+mn-ea"/>
              </a:rPr>
              <a:t>需评估</a:t>
            </a:r>
            <a:endParaRPr kumimoji="1" lang="en-US" altLang="zh-CN" dirty="0"/>
          </a:p>
        </p:txBody>
      </p:sp>
      <p:sp>
        <p:nvSpPr>
          <p:cNvPr id="6" name="内容占位符 2"/>
          <p:cNvSpPr>
            <a:spLocks noGrp="1"/>
          </p:cNvSpPr>
          <p:nvPr>
            <p:custDataLst>
              <p:tags r:id="rId2"/>
            </p:custDataLst>
          </p:nvPr>
        </p:nvSpPr>
        <p:spPr>
          <a:xfrm>
            <a:off x="774100" y="4899696"/>
            <a:ext cx="10516234" cy="985371"/>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dirty="0"/>
              <a:t>是否需要把有配置标签的类移动到同一个包下</a:t>
            </a:r>
            <a:r>
              <a:rPr kumimoji="1" lang="en-US" altLang="zh-CN" dirty="0"/>
              <a:t> </a:t>
            </a:r>
            <a:r>
              <a:rPr kumimoji="1" lang="zh-CN" altLang="en-US" dirty="0">
                <a:latin typeface="-apple-system"/>
                <a:sym typeface="+mn-ea"/>
              </a:rPr>
              <a:t>需评估</a:t>
            </a:r>
            <a:endParaRPr kumimoji="1"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p:cNvSpPr txBox="1"/>
          <p:nvPr/>
        </p:nvSpPr>
        <p:spPr>
          <a:xfrm>
            <a:off x="1696040" y="2386328"/>
            <a:ext cx="8799921" cy="1200329"/>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7200" b="1" dirty="0">
                <a:solidFill>
                  <a:srgbClr val="C00000"/>
                </a:solidFill>
                <a:effectLst>
                  <a:outerShdw blurRad="50800" dist="50800" dir="2700000" algn="tl" rotWithShape="0">
                    <a:prstClr val="black">
                      <a:alpha val="20000"/>
                    </a:prstClr>
                  </a:outerShdw>
                </a:effectLst>
                <a:latin typeface="微软雅黑" panose="020B0503020204020204" pitchFamily="34" charset="-122"/>
                <a:ea typeface="微软雅黑" panose="020B0503020204020204" pitchFamily="34" charset="-122"/>
              </a:rPr>
              <a:t>汇报完毕 </a:t>
            </a:r>
            <a:r>
              <a:rPr lang="zh-CN" altLang="en-US" sz="7200" b="1" dirty="0">
                <a:solidFill>
                  <a:schemeClr val="bg1"/>
                </a:solidFill>
                <a:effectLst>
                  <a:outerShdw blurRad="50800" dist="50800" dir="2700000" algn="tl" rotWithShape="0">
                    <a:prstClr val="black">
                      <a:alpha val="20000"/>
                    </a:prstClr>
                  </a:outerShdw>
                </a:effectLst>
                <a:latin typeface="微软雅黑" panose="020B0503020204020204" pitchFamily="34" charset="-122"/>
                <a:ea typeface="微软雅黑" panose="020B0503020204020204" pitchFamily="34" charset="-122"/>
              </a:rPr>
              <a:t>领导点评</a:t>
            </a:r>
            <a:endParaRPr lang="en-US" altLang="zh-CN" sz="7200" b="1" dirty="0">
              <a:solidFill>
                <a:schemeClr val="bg1"/>
              </a:solidFill>
              <a:effectLst>
                <a:outerShdw blurRad="50800" dist="50800" dir="2700000" algn="tl" rotWithShape="0">
                  <a:prstClr val="black">
                    <a:alpha val="20000"/>
                  </a:prst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背景</a:t>
            </a:r>
            <a:endParaRPr kumimoji="1" lang="zh-CN" altLang="en-US" dirty="0"/>
          </a:p>
        </p:txBody>
      </p:sp>
      <p:sp>
        <p:nvSpPr>
          <p:cNvPr id="3" name="内容占位符 2"/>
          <p:cNvSpPr>
            <a:spLocks noGrp="1"/>
          </p:cNvSpPr>
          <p:nvPr>
            <p:ph idx="15"/>
          </p:nvPr>
        </p:nvSpPr>
        <p:spPr>
          <a:xfrm>
            <a:off x="764575" y="1794546"/>
            <a:ext cx="10516234" cy="985371"/>
          </a:xfrm>
        </p:spPr>
        <p:txBody>
          <a:bodyPr/>
          <a:lstStyle/>
          <a:p>
            <a:r>
              <a:rPr kumimoji="1" lang="zh-CN" altLang="en-US" dirty="0">
                <a:latin typeface="-apple-system"/>
              </a:rPr>
              <a:t>目前有治理平台和初恋平台两个平台，治理平台长期维护拓展功能，初恋平台功能方面已远远落后于治理平台，需要采取一点措施使两端对齐</a:t>
            </a:r>
            <a:endParaRPr kumimoji="1" lang="zh-CN" altLang="en-US" dirty="0"/>
          </a:p>
        </p:txBody>
      </p:sp>
      <p:sp>
        <p:nvSpPr>
          <p:cNvPr id="5" name="内容占位符 4"/>
          <p:cNvSpPr>
            <a:spLocks noGrp="1"/>
          </p:cNvSpPr>
          <p:nvPr>
            <p:ph idx="17"/>
          </p:nvPr>
        </p:nvSpPr>
        <p:spPr>
          <a:xfrm>
            <a:off x="764575" y="3044414"/>
            <a:ext cx="10516234" cy="821740"/>
          </a:xfrm>
        </p:spPr>
        <p:txBody>
          <a:bodyPr/>
          <a:lstStyle/>
          <a:p>
            <a:r>
              <a:rPr kumimoji="1" lang="zh-CN" altLang="en-US" dirty="0"/>
              <a:t>日后可能会有更多平台接入，需提供方案更快捷的实现此功能</a:t>
            </a:r>
            <a:endParaRPr kumimoji="1" lang="en-US" altLang="zh-CN" dirty="0"/>
          </a:p>
        </p:txBody>
      </p:sp>
      <p:grpSp>
        <p:nvGrpSpPr>
          <p:cNvPr id="13" name="组合 12"/>
          <p:cNvGrpSpPr/>
          <p:nvPr/>
        </p:nvGrpSpPr>
        <p:grpSpPr>
          <a:xfrm>
            <a:off x="-3221094" y="0"/>
            <a:ext cx="2880104" cy="6858000"/>
            <a:chOff x="-3221094" y="0"/>
            <a:chExt cx="2880104" cy="6858000"/>
          </a:xfrm>
        </p:grpSpPr>
        <p:sp>
          <p:nvSpPr>
            <p:cNvPr id="14" name="文本框 13"/>
            <p:cNvSpPr txBox="1"/>
            <p:nvPr/>
          </p:nvSpPr>
          <p:spPr>
            <a:xfrm>
              <a:off x="-3221094"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背景</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216219" y="1425633"/>
              <a:ext cx="206498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图表（同类色</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临近色）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216219" y="0"/>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2411956" y="365274"/>
              <a:ext cx="625952" cy="625952"/>
            </a:xfrm>
            <a:prstGeom prst="rect">
              <a:avLst/>
            </a:prstGeom>
            <a:solidFill>
              <a:schemeClr val="bg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36149" y="365274"/>
              <a:ext cx="625952" cy="625952"/>
            </a:xfrm>
            <a:prstGeom prst="rect">
              <a:avLst/>
            </a:prstGeom>
            <a:solidFill>
              <a:srgbClr val="D6010D"/>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136149" y="1820957"/>
              <a:ext cx="625952" cy="625952"/>
            </a:xfrm>
            <a:prstGeom prst="rect">
              <a:avLst/>
            </a:prstGeom>
            <a:solidFill>
              <a:srgbClr val="8D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13642" y="2589467"/>
              <a:ext cx="625952" cy="625952"/>
            </a:xfrm>
            <a:prstGeom prst="rect">
              <a:avLst/>
            </a:prstGeom>
            <a:solidFill>
              <a:srgbClr val="4472D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136149" y="4882877"/>
              <a:ext cx="625952" cy="625952"/>
            </a:xfrm>
            <a:prstGeom prst="rect">
              <a:avLst/>
            </a:prstGeom>
            <a:solidFill>
              <a:schemeClr val="tx1">
                <a:lumMod val="75000"/>
                <a:lumOff val="2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696557" y="4882877"/>
              <a:ext cx="625952" cy="625952"/>
            </a:xfrm>
            <a:prstGeom prst="rect">
              <a:avLst/>
            </a:prstGeom>
            <a:solidFill>
              <a:schemeClr val="tx1">
                <a:lumMod val="50000"/>
                <a:lumOff val="5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413642" y="1825223"/>
              <a:ext cx="625952" cy="625952"/>
            </a:xfrm>
            <a:prstGeom prst="rect">
              <a:avLst/>
            </a:prstGeom>
            <a:solidFill>
              <a:srgbClr val="CE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691135" y="1820957"/>
              <a:ext cx="625952" cy="625952"/>
            </a:xfrm>
            <a:prstGeom prst="rect">
              <a:avLst/>
            </a:prstGeom>
            <a:solidFill>
              <a:srgbClr val="E6463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68628" y="2589467"/>
              <a:ext cx="625952" cy="625952"/>
            </a:xfrm>
            <a:prstGeom prst="rect">
              <a:avLst/>
            </a:prstGeom>
            <a:solidFill>
              <a:srgbClr val="80AFF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136149" y="2589467"/>
              <a:ext cx="625952" cy="625952"/>
            </a:xfrm>
            <a:prstGeom prst="rect">
              <a:avLst/>
            </a:prstGeom>
            <a:solidFill>
              <a:schemeClr val="accent1">
                <a:lumMod val="7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214683" y="5842146"/>
              <a:ext cx="723275"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辅助色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2413642" y="6232048"/>
              <a:ext cx="625952" cy="625952"/>
            </a:xfrm>
            <a:prstGeom prst="rect">
              <a:avLst/>
            </a:prstGeom>
            <a:solidFill>
              <a:schemeClr val="accent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71885" y="6232048"/>
              <a:ext cx="625952" cy="625952"/>
            </a:xfrm>
            <a:prstGeom prst="rect">
              <a:avLst/>
            </a:prstGeom>
            <a:solidFill>
              <a:srgbClr val="349A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132209" y="6232048"/>
              <a:ext cx="625952" cy="625952"/>
            </a:xfrm>
            <a:prstGeom prst="rect">
              <a:avLst/>
            </a:prstGeom>
            <a:solidFill>
              <a:srgbClr val="F7643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16353" y="4882877"/>
              <a:ext cx="625952" cy="625952"/>
            </a:xfrm>
            <a:prstGeom prst="rect">
              <a:avLst/>
            </a:prstGeom>
            <a:solidFill>
              <a:schemeClr val="tx2"/>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68628" y="1820957"/>
              <a:ext cx="625952" cy="625952"/>
            </a:xfrm>
            <a:prstGeom prst="rect">
              <a:avLst/>
            </a:prstGeom>
            <a:solidFill>
              <a:srgbClr val="FF806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691135" y="2589467"/>
              <a:ext cx="625952" cy="625952"/>
            </a:xfrm>
            <a:prstGeom prst="rect">
              <a:avLst/>
            </a:prstGeom>
            <a:solidFill>
              <a:srgbClr val="659C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71885" y="4882877"/>
              <a:ext cx="625952" cy="625952"/>
            </a:xfrm>
            <a:prstGeom prst="rect">
              <a:avLst/>
            </a:prstGeom>
            <a:solidFill>
              <a:schemeClr val="tx2">
                <a:lumMod val="60000"/>
                <a:lumOff val="4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96557" y="6232048"/>
              <a:ext cx="625952" cy="625952"/>
            </a:xfrm>
            <a:prstGeom prst="rect">
              <a:avLst/>
            </a:prstGeom>
            <a:solidFill>
              <a:srgbClr val="92D05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411956" y="3354125"/>
              <a:ext cx="625952" cy="625952"/>
            </a:xfrm>
            <a:prstGeom prst="rect">
              <a:avLst/>
            </a:prstGeom>
            <a:solidFill>
              <a:srgbClr val="099ED9"/>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66942" y="3354125"/>
              <a:ext cx="625952" cy="625952"/>
            </a:xfrm>
            <a:prstGeom prst="rect">
              <a:avLst/>
            </a:prstGeom>
            <a:solidFill>
              <a:srgbClr val="21D09F"/>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134463" y="3354125"/>
              <a:ext cx="625952" cy="625952"/>
            </a:xfrm>
            <a:prstGeom prst="rect">
              <a:avLst/>
            </a:prstGeom>
            <a:solidFill>
              <a:srgbClr val="1370C6"/>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689449" y="3354125"/>
              <a:ext cx="625952" cy="625952"/>
            </a:xfrm>
            <a:prstGeom prst="rect">
              <a:avLst/>
            </a:prstGeom>
            <a:solidFill>
              <a:srgbClr val="09D0D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696557" y="365274"/>
              <a:ext cx="625952" cy="625952"/>
            </a:xfrm>
            <a:prstGeom prst="rect">
              <a:avLst/>
            </a:prstGeom>
            <a:solidFill>
              <a:schemeClr val="bg1">
                <a:lumMod val="6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41" name="文本框 40"/>
            <p:cNvSpPr txBox="1"/>
            <p:nvPr/>
          </p:nvSpPr>
          <p:spPr>
            <a:xfrm>
              <a:off x="-1793632"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边框</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项目章程相关</a:t>
            </a:r>
            <a:endParaRPr kumimoji="1" lang="zh-CN" altLang="en-US" dirty="0"/>
          </a:p>
        </p:txBody>
      </p:sp>
      <p:sp>
        <p:nvSpPr>
          <p:cNvPr id="5" name="内容占位符 4"/>
          <p:cNvSpPr>
            <a:spLocks noGrp="1"/>
          </p:cNvSpPr>
          <p:nvPr>
            <p:ph idx="17"/>
          </p:nvPr>
        </p:nvSpPr>
        <p:spPr>
          <a:xfrm>
            <a:off x="607095" y="1625189"/>
            <a:ext cx="10516234" cy="821740"/>
          </a:xfrm>
        </p:spPr>
        <p:txBody>
          <a:bodyPr>
            <a:normAutofit lnSpcReduction="10000"/>
          </a:bodyPr>
          <a:lstStyle/>
          <a:p>
            <a:r>
              <a:rPr kumimoji="1" lang="zh-CN" altLang="en-US" dirty="0"/>
              <a:t>项目范围：治理平台各大模块：离线任务作业模块，实时任务作业模块，数据服务模块、元数据模块、标准化模块</a:t>
            </a:r>
            <a:r>
              <a:rPr kumimoji="1" lang="en-US" altLang="zh-CN" dirty="0"/>
              <a:t>……</a:t>
            </a:r>
            <a:endParaRPr kumimoji="1" lang="en-US" altLang="zh-CN" dirty="0"/>
          </a:p>
        </p:txBody>
      </p:sp>
      <p:grpSp>
        <p:nvGrpSpPr>
          <p:cNvPr id="13" name="组合 12"/>
          <p:cNvGrpSpPr/>
          <p:nvPr/>
        </p:nvGrpSpPr>
        <p:grpSpPr>
          <a:xfrm>
            <a:off x="-3221094" y="0"/>
            <a:ext cx="2880104" cy="6858000"/>
            <a:chOff x="-3221094" y="0"/>
            <a:chExt cx="2880104" cy="6858000"/>
          </a:xfrm>
        </p:grpSpPr>
        <p:sp>
          <p:nvSpPr>
            <p:cNvPr id="14" name="文本框 13"/>
            <p:cNvSpPr txBox="1"/>
            <p:nvPr/>
          </p:nvSpPr>
          <p:spPr>
            <a:xfrm>
              <a:off x="-3221094"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背景</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216219" y="1425633"/>
              <a:ext cx="206498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图表（同类色</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临近色）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216219" y="0"/>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2411956" y="365274"/>
              <a:ext cx="625952" cy="625952"/>
            </a:xfrm>
            <a:prstGeom prst="rect">
              <a:avLst/>
            </a:prstGeom>
            <a:solidFill>
              <a:schemeClr val="bg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36149" y="365274"/>
              <a:ext cx="625952" cy="625952"/>
            </a:xfrm>
            <a:prstGeom prst="rect">
              <a:avLst/>
            </a:prstGeom>
            <a:solidFill>
              <a:srgbClr val="D6010D"/>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136149" y="1820957"/>
              <a:ext cx="625952" cy="625952"/>
            </a:xfrm>
            <a:prstGeom prst="rect">
              <a:avLst/>
            </a:prstGeom>
            <a:solidFill>
              <a:srgbClr val="8D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13642" y="2589467"/>
              <a:ext cx="625952" cy="625952"/>
            </a:xfrm>
            <a:prstGeom prst="rect">
              <a:avLst/>
            </a:prstGeom>
            <a:solidFill>
              <a:srgbClr val="4472D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136149" y="4882877"/>
              <a:ext cx="625952" cy="625952"/>
            </a:xfrm>
            <a:prstGeom prst="rect">
              <a:avLst/>
            </a:prstGeom>
            <a:solidFill>
              <a:schemeClr val="tx1">
                <a:lumMod val="75000"/>
                <a:lumOff val="2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696557" y="4882877"/>
              <a:ext cx="625952" cy="625952"/>
            </a:xfrm>
            <a:prstGeom prst="rect">
              <a:avLst/>
            </a:prstGeom>
            <a:solidFill>
              <a:schemeClr val="tx1">
                <a:lumMod val="50000"/>
                <a:lumOff val="5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413642" y="1825223"/>
              <a:ext cx="625952" cy="625952"/>
            </a:xfrm>
            <a:prstGeom prst="rect">
              <a:avLst/>
            </a:prstGeom>
            <a:solidFill>
              <a:srgbClr val="CE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691135" y="1820957"/>
              <a:ext cx="625952" cy="625952"/>
            </a:xfrm>
            <a:prstGeom prst="rect">
              <a:avLst/>
            </a:prstGeom>
            <a:solidFill>
              <a:srgbClr val="E6463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68628" y="2589467"/>
              <a:ext cx="625952" cy="625952"/>
            </a:xfrm>
            <a:prstGeom prst="rect">
              <a:avLst/>
            </a:prstGeom>
            <a:solidFill>
              <a:srgbClr val="80AFF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136149" y="2589467"/>
              <a:ext cx="625952" cy="625952"/>
            </a:xfrm>
            <a:prstGeom prst="rect">
              <a:avLst/>
            </a:prstGeom>
            <a:solidFill>
              <a:schemeClr val="accent1">
                <a:lumMod val="7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214683" y="5842146"/>
              <a:ext cx="723275"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辅助色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2413642" y="6232048"/>
              <a:ext cx="625952" cy="625952"/>
            </a:xfrm>
            <a:prstGeom prst="rect">
              <a:avLst/>
            </a:prstGeom>
            <a:solidFill>
              <a:schemeClr val="accent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71885" y="6232048"/>
              <a:ext cx="625952" cy="625952"/>
            </a:xfrm>
            <a:prstGeom prst="rect">
              <a:avLst/>
            </a:prstGeom>
            <a:solidFill>
              <a:srgbClr val="349A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132209" y="6232048"/>
              <a:ext cx="625952" cy="625952"/>
            </a:xfrm>
            <a:prstGeom prst="rect">
              <a:avLst/>
            </a:prstGeom>
            <a:solidFill>
              <a:srgbClr val="F7643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16353" y="4882877"/>
              <a:ext cx="625952" cy="625952"/>
            </a:xfrm>
            <a:prstGeom prst="rect">
              <a:avLst/>
            </a:prstGeom>
            <a:solidFill>
              <a:schemeClr val="tx2"/>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68628" y="1820957"/>
              <a:ext cx="625952" cy="625952"/>
            </a:xfrm>
            <a:prstGeom prst="rect">
              <a:avLst/>
            </a:prstGeom>
            <a:solidFill>
              <a:srgbClr val="FF806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691135" y="2589467"/>
              <a:ext cx="625952" cy="625952"/>
            </a:xfrm>
            <a:prstGeom prst="rect">
              <a:avLst/>
            </a:prstGeom>
            <a:solidFill>
              <a:srgbClr val="659C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71885" y="4882877"/>
              <a:ext cx="625952" cy="625952"/>
            </a:xfrm>
            <a:prstGeom prst="rect">
              <a:avLst/>
            </a:prstGeom>
            <a:solidFill>
              <a:schemeClr val="tx2">
                <a:lumMod val="60000"/>
                <a:lumOff val="4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96557" y="6232048"/>
              <a:ext cx="625952" cy="625952"/>
            </a:xfrm>
            <a:prstGeom prst="rect">
              <a:avLst/>
            </a:prstGeom>
            <a:solidFill>
              <a:srgbClr val="92D05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411956" y="3354125"/>
              <a:ext cx="625952" cy="625952"/>
            </a:xfrm>
            <a:prstGeom prst="rect">
              <a:avLst/>
            </a:prstGeom>
            <a:solidFill>
              <a:srgbClr val="099ED9"/>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66942" y="3354125"/>
              <a:ext cx="625952" cy="625952"/>
            </a:xfrm>
            <a:prstGeom prst="rect">
              <a:avLst/>
            </a:prstGeom>
            <a:solidFill>
              <a:srgbClr val="21D09F"/>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134463" y="3354125"/>
              <a:ext cx="625952" cy="625952"/>
            </a:xfrm>
            <a:prstGeom prst="rect">
              <a:avLst/>
            </a:prstGeom>
            <a:solidFill>
              <a:srgbClr val="1370C6"/>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689449" y="3354125"/>
              <a:ext cx="625952" cy="625952"/>
            </a:xfrm>
            <a:prstGeom prst="rect">
              <a:avLst/>
            </a:prstGeom>
            <a:solidFill>
              <a:srgbClr val="09D0D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696557" y="365274"/>
              <a:ext cx="625952" cy="625952"/>
            </a:xfrm>
            <a:prstGeom prst="rect">
              <a:avLst/>
            </a:prstGeom>
            <a:solidFill>
              <a:schemeClr val="bg1">
                <a:lumMod val="6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41" name="文本框 40"/>
            <p:cNvSpPr txBox="1"/>
            <p:nvPr/>
          </p:nvSpPr>
          <p:spPr>
            <a:xfrm>
              <a:off x="-1793632"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边框</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2" name="内容占位符 4"/>
          <p:cNvSpPr txBox="1"/>
          <p:nvPr/>
        </p:nvSpPr>
        <p:spPr>
          <a:xfrm>
            <a:off x="544765" y="3158787"/>
            <a:ext cx="10516234" cy="821740"/>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项目周期：暂无</a:t>
            </a:r>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项目目标</a:t>
            </a:r>
            <a:endParaRPr kumimoji="1" lang="zh-CN" altLang="en-US" dirty="0"/>
          </a:p>
        </p:txBody>
      </p:sp>
      <p:sp>
        <p:nvSpPr>
          <p:cNvPr id="3" name="内容占位符 2"/>
          <p:cNvSpPr>
            <a:spLocks noGrp="1"/>
          </p:cNvSpPr>
          <p:nvPr>
            <p:ph idx="15"/>
          </p:nvPr>
        </p:nvSpPr>
        <p:spPr>
          <a:xfrm>
            <a:off x="764575" y="1794546"/>
            <a:ext cx="10516234" cy="985371"/>
          </a:xfrm>
        </p:spPr>
        <p:txBody>
          <a:bodyPr/>
          <a:lstStyle/>
          <a:p>
            <a:r>
              <a:rPr kumimoji="1" lang="zh-CN" altLang="en-US" dirty="0"/>
              <a:t>实现治理平台初恋环境接入，并对接初恋现有数据库数据，使其契合于治理平台现有逻辑</a:t>
            </a:r>
            <a:endParaRPr kumimoji="1" lang="zh-CN" altLang="en-US" dirty="0"/>
          </a:p>
        </p:txBody>
      </p:sp>
      <p:sp>
        <p:nvSpPr>
          <p:cNvPr id="5" name="内容占位符 4"/>
          <p:cNvSpPr>
            <a:spLocks noGrp="1"/>
          </p:cNvSpPr>
          <p:nvPr>
            <p:ph idx="17"/>
          </p:nvPr>
        </p:nvSpPr>
        <p:spPr>
          <a:xfrm>
            <a:off x="764575" y="3044414"/>
            <a:ext cx="10516234" cy="821740"/>
          </a:xfrm>
        </p:spPr>
        <p:txBody>
          <a:bodyPr/>
          <a:lstStyle/>
          <a:p>
            <a:r>
              <a:rPr kumimoji="1" lang="zh-CN" dirty="0"/>
              <a:t>方便创建维护租户信息，实现动态配置租户配置信息</a:t>
            </a:r>
            <a:endParaRPr kumimoji="1" lang="zh-CN" dirty="0"/>
          </a:p>
        </p:txBody>
      </p:sp>
      <p:grpSp>
        <p:nvGrpSpPr>
          <p:cNvPr id="13" name="组合 12"/>
          <p:cNvGrpSpPr/>
          <p:nvPr/>
        </p:nvGrpSpPr>
        <p:grpSpPr>
          <a:xfrm>
            <a:off x="-3221094" y="0"/>
            <a:ext cx="2880104" cy="6858000"/>
            <a:chOff x="-3221094" y="0"/>
            <a:chExt cx="2880104" cy="6858000"/>
          </a:xfrm>
        </p:grpSpPr>
        <p:sp>
          <p:nvSpPr>
            <p:cNvPr id="14" name="文本框 13"/>
            <p:cNvSpPr txBox="1"/>
            <p:nvPr/>
          </p:nvSpPr>
          <p:spPr>
            <a:xfrm>
              <a:off x="-3221094"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背景</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216219" y="1425633"/>
              <a:ext cx="206498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图表（同类色</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临近色）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216219" y="0"/>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2411956" y="365274"/>
              <a:ext cx="625952" cy="625952"/>
            </a:xfrm>
            <a:prstGeom prst="rect">
              <a:avLst/>
            </a:prstGeom>
            <a:solidFill>
              <a:schemeClr val="bg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136149" y="365274"/>
              <a:ext cx="625952" cy="625952"/>
            </a:xfrm>
            <a:prstGeom prst="rect">
              <a:avLst/>
            </a:prstGeom>
            <a:solidFill>
              <a:srgbClr val="D6010D"/>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136149" y="1820957"/>
              <a:ext cx="625952" cy="625952"/>
            </a:xfrm>
            <a:prstGeom prst="rect">
              <a:avLst/>
            </a:prstGeom>
            <a:solidFill>
              <a:srgbClr val="8D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413642" y="2589467"/>
              <a:ext cx="625952" cy="625952"/>
            </a:xfrm>
            <a:prstGeom prst="rect">
              <a:avLst/>
            </a:prstGeom>
            <a:solidFill>
              <a:srgbClr val="4472D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136149" y="4882877"/>
              <a:ext cx="625952" cy="625952"/>
            </a:xfrm>
            <a:prstGeom prst="rect">
              <a:avLst/>
            </a:prstGeom>
            <a:solidFill>
              <a:schemeClr val="tx1">
                <a:lumMod val="75000"/>
                <a:lumOff val="2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1696557" y="4882877"/>
              <a:ext cx="625952" cy="625952"/>
            </a:xfrm>
            <a:prstGeom prst="rect">
              <a:avLst/>
            </a:prstGeom>
            <a:solidFill>
              <a:schemeClr val="tx1">
                <a:lumMod val="50000"/>
                <a:lumOff val="5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413642" y="1825223"/>
              <a:ext cx="625952" cy="625952"/>
            </a:xfrm>
            <a:prstGeom prst="rect">
              <a:avLst/>
            </a:prstGeom>
            <a:solidFill>
              <a:srgbClr val="CE000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691135" y="1820957"/>
              <a:ext cx="625952" cy="625952"/>
            </a:xfrm>
            <a:prstGeom prst="rect">
              <a:avLst/>
            </a:prstGeom>
            <a:solidFill>
              <a:srgbClr val="E6463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68628" y="2589467"/>
              <a:ext cx="625952" cy="625952"/>
            </a:xfrm>
            <a:prstGeom prst="rect">
              <a:avLst/>
            </a:prstGeom>
            <a:solidFill>
              <a:srgbClr val="80AFF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136149" y="2589467"/>
              <a:ext cx="625952" cy="625952"/>
            </a:xfrm>
            <a:prstGeom prst="rect">
              <a:avLst/>
            </a:prstGeom>
            <a:solidFill>
              <a:schemeClr val="accent1">
                <a:lumMod val="7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214683" y="5842146"/>
              <a:ext cx="723275"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辅助色</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2413642" y="6232048"/>
              <a:ext cx="625952" cy="625952"/>
            </a:xfrm>
            <a:prstGeom prst="rect">
              <a:avLst/>
            </a:prstGeom>
            <a:solidFill>
              <a:schemeClr val="accent4"/>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71885" y="6232048"/>
              <a:ext cx="625952" cy="625952"/>
            </a:xfrm>
            <a:prstGeom prst="rect">
              <a:avLst/>
            </a:prstGeom>
            <a:solidFill>
              <a:srgbClr val="349A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132209" y="6232048"/>
              <a:ext cx="625952" cy="625952"/>
            </a:xfrm>
            <a:prstGeom prst="rect">
              <a:avLst/>
            </a:prstGeom>
            <a:solidFill>
              <a:srgbClr val="F7643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16353" y="4882877"/>
              <a:ext cx="625952" cy="625952"/>
            </a:xfrm>
            <a:prstGeom prst="rect">
              <a:avLst/>
            </a:prstGeom>
            <a:solidFill>
              <a:schemeClr val="tx2"/>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68628" y="1820957"/>
              <a:ext cx="625952" cy="625952"/>
            </a:xfrm>
            <a:prstGeom prst="rect">
              <a:avLst/>
            </a:prstGeom>
            <a:solidFill>
              <a:srgbClr val="FF806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691135" y="2589467"/>
              <a:ext cx="625952" cy="625952"/>
            </a:xfrm>
            <a:prstGeom prst="rect">
              <a:avLst/>
            </a:prstGeom>
            <a:solidFill>
              <a:srgbClr val="659CF7"/>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71885" y="4882877"/>
              <a:ext cx="625952" cy="625952"/>
            </a:xfrm>
            <a:prstGeom prst="rect">
              <a:avLst/>
            </a:prstGeom>
            <a:solidFill>
              <a:schemeClr val="tx2">
                <a:lumMod val="60000"/>
                <a:lumOff val="40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96557" y="6232048"/>
              <a:ext cx="625952" cy="625952"/>
            </a:xfrm>
            <a:prstGeom prst="rect">
              <a:avLst/>
            </a:prstGeom>
            <a:solidFill>
              <a:srgbClr val="92D050"/>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411956" y="3354125"/>
              <a:ext cx="625952" cy="625952"/>
            </a:xfrm>
            <a:prstGeom prst="rect">
              <a:avLst/>
            </a:prstGeom>
            <a:solidFill>
              <a:srgbClr val="099ED9"/>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66942" y="3354125"/>
              <a:ext cx="625952" cy="625952"/>
            </a:xfrm>
            <a:prstGeom prst="rect">
              <a:avLst/>
            </a:prstGeom>
            <a:solidFill>
              <a:srgbClr val="21D09F"/>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134463" y="3354125"/>
              <a:ext cx="625952" cy="625952"/>
            </a:xfrm>
            <a:prstGeom prst="rect">
              <a:avLst/>
            </a:prstGeom>
            <a:solidFill>
              <a:srgbClr val="1370C6"/>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689449" y="3354125"/>
              <a:ext cx="625952" cy="625952"/>
            </a:xfrm>
            <a:prstGeom prst="rect">
              <a:avLst/>
            </a:prstGeom>
            <a:solidFill>
              <a:srgbClr val="09D0D3"/>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696557" y="365274"/>
              <a:ext cx="625952" cy="625952"/>
            </a:xfrm>
            <a:prstGeom prst="rect">
              <a:avLst/>
            </a:prstGeom>
            <a:solidFill>
              <a:schemeClr val="bg1">
                <a:lumMod val="65000"/>
              </a:schemeClr>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41" name="文本框 40"/>
            <p:cNvSpPr txBox="1"/>
            <p:nvPr/>
          </p:nvSpPr>
          <p:spPr>
            <a:xfrm>
              <a:off x="-1793632" y="4498174"/>
              <a:ext cx="543739" cy="307777"/>
            </a:xfrm>
            <a:prstGeom prst="rect">
              <a:avLst/>
            </a:prstGeom>
            <a:noFill/>
          </p:spPr>
          <p:txBody>
            <a:bodyPr wrap="none" rtlCol="0">
              <a:spAutoFit/>
            </a:bodyPr>
            <a:lstStyle/>
            <a:p>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边框</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2" name="内容占位符 4"/>
          <p:cNvSpPr txBox="1"/>
          <p:nvPr/>
        </p:nvSpPr>
        <p:spPr>
          <a:xfrm>
            <a:off x="746060" y="4393227"/>
            <a:ext cx="10516234" cy="821740"/>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简单易用，维护简单，易于拓展</a:t>
            </a:r>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014330" y="2011017"/>
            <a:ext cx="10177670" cy="2835965"/>
          </a:xfrm>
          <a:prstGeom prst="rect">
            <a:avLst/>
          </a:prstGeom>
          <a:solidFill>
            <a:schemeClr val="tx1">
              <a:lumMod val="75000"/>
              <a:lumOff val="25000"/>
              <a:alpha val="40000"/>
            </a:schemeClr>
          </a:solidFill>
          <a:ln>
            <a:noFill/>
          </a:ln>
          <a:effectLst>
            <a:outerShdw blurRad="254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4491655" y="3083793"/>
            <a:ext cx="3262432" cy="1015663"/>
          </a:xfrm>
          <a:prstGeom prst="rect">
            <a:avLst/>
          </a:prstGeom>
          <a:noFill/>
        </p:spPr>
        <p:txBody>
          <a:bodyPr wrap="none" rtlCol="0">
            <a:spAutoFit/>
          </a:bodyPr>
          <a:lstStyle/>
          <a:p>
            <a:r>
              <a:rPr kumimoji="1" lang="zh-CN" altLang="en-US" sz="6000" b="1" dirty="0">
                <a:solidFill>
                  <a:schemeClr val="bg1"/>
                </a:solidFill>
                <a:latin typeface="微软雅黑" panose="020B0503020204020204" pitchFamily="34" charset="-122"/>
                <a:ea typeface="微软雅黑" panose="020B0503020204020204" pitchFamily="34" charset="-122"/>
              </a:rPr>
              <a:t>整体设计</a:t>
            </a:r>
            <a:endParaRPr kumimoji="1"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673680" y="2959940"/>
            <a:ext cx="1167179" cy="707886"/>
          </a:xfrm>
          <a:prstGeom prst="rect">
            <a:avLst/>
          </a:prstGeom>
          <a:noFill/>
        </p:spPr>
        <p:txBody>
          <a:bodyPr wrap="none" rtlCol="0">
            <a:spAutoFit/>
          </a:bodyPr>
          <a:lstStyle/>
          <a:p>
            <a:r>
              <a:rPr kumimoji="1" lang="en-US" altLang="zh-CN" sz="4000" dirty="0">
                <a:solidFill>
                  <a:srgbClr val="D6010F"/>
                </a:solidFill>
                <a:latin typeface="Arial" panose="020B0604020202020204" pitchFamily="34" charset="0"/>
                <a:ea typeface="微软雅黑" panose="020B0503020204020204" pitchFamily="34" charset="-122"/>
                <a:cs typeface="Arial" panose="020B0604020202020204" pitchFamily="34" charset="0"/>
              </a:rPr>
              <a:t>Part</a:t>
            </a:r>
            <a:endParaRPr kumimoji="1" lang="zh-CN" altLang="en-US" sz="4000" dirty="0">
              <a:solidFill>
                <a:srgbClr val="D6010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p:cNvSpPr txBox="1"/>
          <p:nvPr/>
        </p:nvSpPr>
        <p:spPr>
          <a:xfrm>
            <a:off x="3605330" y="2478145"/>
            <a:ext cx="755335" cy="1323439"/>
          </a:xfrm>
          <a:prstGeom prst="rect">
            <a:avLst/>
          </a:prstGeom>
          <a:noFill/>
        </p:spPr>
        <p:txBody>
          <a:bodyPr wrap="none" rtlCol="0">
            <a:spAutoFit/>
          </a:bodyPr>
          <a:lstStyle/>
          <a:p>
            <a:r>
              <a:rPr kumimoji="1" lang="en-US" altLang="zh-CN" sz="8000" b="1" dirty="0">
                <a:solidFill>
                  <a:srgbClr val="D6010F"/>
                </a:solidFill>
                <a:latin typeface="Arial" panose="020B0604020202020204" pitchFamily="34" charset="0"/>
                <a:ea typeface="微软雅黑" panose="020B0503020204020204" pitchFamily="34" charset="-122"/>
                <a:cs typeface="Arial" panose="020B0604020202020204" pitchFamily="34" charset="0"/>
              </a:rPr>
              <a:t>2</a:t>
            </a:r>
            <a:endParaRPr kumimoji="1" lang="zh-CN" altLang="en-US" sz="8000" b="1" dirty="0">
              <a:solidFill>
                <a:srgbClr val="D6010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0" name="直线连接符 9"/>
          <p:cNvCxnSpPr/>
          <p:nvPr/>
        </p:nvCxnSpPr>
        <p:spPr>
          <a:xfrm flipH="1">
            <a:off x="3840859" y="2503227"/>
            <a:ext cx="897396" cy="1621311"/>
          </a:xfrm>
          <a:prstGeom prst="line">
            <a:avLst/>
          </a:prstGeom>
          <a:ln>
            <a:gradFill>
              <a:gsLst>
                <a:gs pos="0">
                  <a:srgbClr val="D6010F"/>
                </a:gs>
                <a:gs pos="100000">
                  <a:srgbClr val="D6010F">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工作流程</a:t>
            </a:r>
            <a:endParaRPr kumimoji="1" lang="zh-CN" altLang="en-US" dirty="0"/>
          </a:p>
        </p:txBody>
      </p:sp>
      <p:sp>
        <p:nvSpPr>
          <p:cNvPr id="5" name="文本框 4"/>
          <p:cNvSpPr txBox="1"/>
          <p:nvPr/>
        </p:nvSpPr>
        <p:spPr>
          <a:xfrm>
            <a:off x="391795" y="1980565"/>
            <a:ext cx="2711450" cy="922020"/>
          </a:xfrm>
          <a:prstGeom prst="rect">
            <a:avLst/>
          </a:prstGeom>
          <a:noFill/>
        </p:spPr>
        <p:txBody>
          <a:bodyPr wrap="square" rtlCol="0">
            <a:spAutoFit/>
          </a:bodyPr>
          <a:p>
            <a:r>
              <a:rPr lang="zh-CN" altLang="en-US">
                <a:solidFill>
                  <a:schemeClr val="bg1"/>
                </a:solidFill>
              </a:rPr>
              <a:t>主库：</a:t>
            </a:r>
            <a:r>
              <a:rPr lang="en-US" altLang="zh-CN">
                <a:solidFill>
                  <a:schemeClr val="bg1"/>
                </a:solidFill>
              </a:rPr>
              <a:t>143 metadata</a:t>
            </a:r>
            <a:endParaRPr lang="en-US" altLang="zh-CN">
              <a:solidFill>
                <a:schemeClr val="bg1"/>
              </a:solidFill>
            </a:endParaRPr>
          </a:p>
          <a:p>
            <a:r>
              <a:rPr lang="zh-CN" altLang="en-US">
                <a:solidFill>
                  <a:schemeClr val="bg1"/>
                </a:solidFill>
              </a:rPr>
              <a:t>子库：</a:t>
            </a:r>
            <a:r>
              <a:rPr lang="en-US" altLang="zh-CN">
                <a:solidFill>
                  <a:schemeClr val="bg1"/>
                </a:solidFill>
              </a:rPr>
              <a:t>lv	10.50.133.129</a:t>
            </a:r>
            <a:endParaRPr lang="en-US" altLang="zh-CN">
              <a:solidFill>
                <a:schemeClr val="bg1"/>
              </a:solidFill>
            </a:endParaRPr>
          </a:p>
          <a:p>
            <a:pPr indent="457200"/>
            <a:r>
              <a:rPr lang="en-US" altLang="zh-CN">
                <a:solidFill>
                  <a:schemeClr val="bg1"/>
                </a:solidFill>
              </a:rPr>
              <a:t>   zjq	10.50.133.143</a:t>
            </a:r>
            <a:endParaRPr lang="en-US" altLang="zh-CN">
              <a:solidFill>
                <a:schemeClr val="bg1"/>
              </a:solidFill>
            </a:endParaRPr>
          </a:p>
        </p:txBody>
      </p:sp>
      <p:pic>
        <p:nvPicPr>
          <p:cNvPr id="3" name="图片 2"/>
          <p:cNvPicPr>
            <a:picLocks noChangeAspect="1"/>
          </p:cNvPicPr>
          <p:nvPr>
            <p:custDataLst>
              <p:tags r:id="rId1"/>
            </p:custDataLst>
          </p:nvPr>
        </p:nvPicPr>
        <p:blipFill>
          <a:blip r:embed="rId2"/>
          <a:stretch>
            <a:fillRect/>
          </a:stretch>
        </p:blipFill>
        <p:spPr>
          <a:xfrm>
            <a:off x="2855595" y="-374015"/>
            <a:ext cx="7515225" cy="66427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10082" y="825417"/>
            <a:ext cx="8027819" cy="431354"/>
          </a:xfrm>
        </p:spPr>
        <p:txBody>
          <a:bodyPr>
            <a:normAutofit fontScale="90000"/>
          </a:bodyPr>
          <a:lstStyle/>
          <a:p>
            <a:r>
              <a:rPr kumimoji="1" lang="zh-CN" altLang="en-US" dirty="0"/>
              <a:t>整体架构图</a:t>
            </a:r>
            <a:endParaRPr kumimoji="1" lang="zh-CN" altLang="en-US" dirty="0"/>
          </a:p>
        </p:txBody>
      </p:sp>
      <p:sp>
        <p:nvSpPr>
          <p:cNvPr id="4" name="矩形 3"/>
          <p:cNvSpPr/>
          <p:nvPr/>
        </p:nvSpPr>
        <p:spPr>
          <a:xfrm>
            <a:off x="2040890" y="1789430"/>
            <a:ext cx="1226820"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治理平台</a:t>
            </a:r>
            <a:endParaRPr lang="zh-CN" altLang="en-US"/>
          </a:p>
        </p:txBody>
      </p:sp>
      <p:sp>
        <p:nvSpPr>
          <p:cNvPr id="5" name="矩形 4"/>
          <p:cNvSpPr/>
          <p:nvPr>
            <p:custDataLst>
              <p:tags r:id="rId1"/>
            </p:custDataLst>
          </p:nvPr>
        </p:nvSpPr>
        <p:spPr>
          <a:xfrm>
            <a:off x="3596640" y="1789430"/>
            <a:ext cx="1198880"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监管平台</a:t>
            </a:r>
            <a:endParaRPr lang="zh-CN" altLang="en-US"/>
          </a:p>
        </p:txBody>
      </p:sp>
      <p:sp>
        <p:nvSpPr>
          <p:cNvPr id="6" name="矩形 5"/>
          <p:cNvSpPr/>
          <p:nvPr>
            <p:custDataLst>
              <p:tags r:id="rId2"/>
            </p:custDataLst>
          </p:nvPr>
        </p:nvSpPr>
        <p:spPr>
          <a:xfrm>
            <a:off x="5102860" y="1789430"/>
            <a:ext cx="1092835"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用户管理平台</a:t>
            </a:r>
            <a:endParaRPr lang="zh-CN" altLang="en-US"/>
          </a:p>
        </p:txBody>
      </p:sp>
      <p:sp>
        <p:nvSpPr>
          <p:cNvPr id="7" name="矩形 6"/>
          <p:cNvSpPr/>
          <p:nvPr>
            <p:custDataLst>
              <p:tags r:id="rId3"/>
            </p:custDataLst>
          </p:nvPr>
        </p:nvSpPr>
        <p:spPr>
          <a:xfrm>
            <a:off x="6503035" y="1789430"/>
            <a:ext cx="1092835"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BI</a:t>
            </a:r>
            <a:r>
              <a:rPr lang="zh-CN" altLang="en-US"/>
              <a:t>系统</a:t>
            </a:r>
            <a:endParaRPr lang="zh-CN" altLang="en-US"/>
          </a:p>
        </p:txBody>
      </p:sp>
      <p:sp>
        <p:nvSpPr>
          <p:cNvPr id="8" name="矩形 7"/>
          <p:cNvSpPr/>
          <p:nvPr>
            <p:custDataLst>
              <p:tags r:id="rId4"/>
            </p:custDataLst>
          </p:nvPr>
        </p:nvSpPr>
        <p:spPr>
          <a:xfrm>
            <a:off x="7903210" y="1789430"/>
            <a:ext cx="1092835"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数据管控平台</a:t>
            </a:r>
            <a:endParaRPr lang="zh-CN" altLang="en-US"/>
          </a:p>
        </p:txBody>
      </p:sp>
      <p:cxnSp>
        <p:nvCxnSpPr>
          <p:cNvPr id="9" name="直接连接符 8"/>
          <p:cNvCxnSpPr/>
          <p:nvPr/>
        </p:nvCxnSpPr>
        <p:spPr>
          <a:xfrm flipV="1">
            <a:off x="1139825" y="2566035"/>
            <a:ext cx="996823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custDataLst>
              <p:tags r:id="rId5"/>
            </p:custDataLst>
          </p:nvPr>
        </p:nvSpPr>
        <p:spPr>
          <a:xfrm>
            <a:off x="9303385" y="1789430"/>
            <a:ext cx="1092835"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11" name="文本框 10"/>
          <p:cNvSpPr txBox="1"/>
          <p:nvPr/>
        </p:nvSpPr>
        <p:spPr>
          <a:xfrm>
            <a:off x="125730" y="2015490"/>
            <a:ext cx="4064000" cy="368300"/>
          </a:xfrm>
          <a:prstGeom prst="rect">
            <a:avLst/>
          </a:prstGeom>
          <a:noFill/>
        </p:spPr>
        <p:txBody>
          <a:bodyPr wrap="square" rtlCol="0">
            <a:spAutoFit/>
          </a:bodyPr>
          <a:p>
            <a:r>
              <a:rPr lang="zh-CN" altLang="en-US">
                <a:solidFill>
                  <a:schemeClr val="bg1"/>
                </a:solidFill>
              </a:rPr>
              <a:t>数据治理平台</a:t>
            </a:r>
            <a:endParaRPr lang="zh-CN" altLang="en-US">
              <a:solidFill>
                <a:schemeClr val="bg1"/>
              </a:solidFill>
            </a:endParaRPr>
          </a:p>
        </p:txBody>
      </p:sp>
      <p:sp>
        <p:nvSpPr>
          <p:cNvPr id="12" name="矩形 11"/>
          <p:cNvSpPr/>
          <p:nvPr>
            <p:custDataLst>
              <p:tags r:id="rId6"/>
            </p:custDataLst>
          </p:nvPr>
        </p:nvSpPr>
        <p:spPr>
          <a:xfrm>
            <a:off x="2053590" y="2821305"/>
            <a:ext cx="1226820"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治理平台</a:t>
            </a:r>
            <a:endParaRPr lang="zh-CN" altLang="en-US"/>
          </a:p>
        </p:txBody>
      </p:sp>
      <p:sp>
        <p:nvSpPr>
          <p:cNvPr id="13" name="矩形 12"/>
          <p:cNvSpPr/>
          <p:nvPr>
            <p:custDataLst>
              <p:tags r:id="rId7"/>
            </p:custDataLst>
          </p:nvPr>
        </p:nvSpPr>
        <p:spPr>
          <a:xfrm>
            <a:off x="3609340" y="2821305"/>
            <a:ext cx="1198880"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监管平台</a:t>
            </a:r>
            <a:endParaRPr lang="zh-CN" altLang="en-US"/>
          </a:p>
        </p:txBody>
      </p:sp>
      <p:sp>
        <p:nvSpPr>
          <p:cNvPr id="14" name="矩形 13"/>
          <p:cNvSpPr/>
          <p:nvPr>
            <p:custDataLst>
              <p:tags r:id="rId8"/>
            </p:custDataLst>
          </p:nvPr>
        </p:nvSpPr>
        <p:spPr>
          <a:xfrm>
            <a:off x="5115560" y="2821305"/>
            <a:ext cx="1092835"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用户管理平台</a:t>
            </a:r>
            <a:endParaRPr lang="zh-CN" altLang="en-US"/>
          </a:p>
        </p:txBody>
      </p:sp>
      <p:sp>
        <p:nvSpPr>
          <p:cNvPr id="15" name="矩形 14"/>
          <p:cNvSpPr/>
          <p:nvPr>
            <p:custDataLst>
              <p:tags r:id="rId9"/>
            </p:custDataLst>
          </p:nvPr>
        </p:nvSpPr>
        <p:spPr>
          <a:xfrm>
            <a:off x="6515735" y="2821305"/>
            <a:ext cx="1092835"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BI</a:t>
            </a:r>
            <a:r>
              <a:rPr lang="zh-CN" altLang="en-US"/>
              <a:t>系统</a:t>
            </a:r>
            <a:endParaRPr lang="zh-CN" altLang="en-US"/>
          </a:p>
        </p:txBody>
      </p:sp>
      <p:sp>
        <p:nvSpPr>
          <p:cNvPr id="16" name="矩形 15"/>
          <p:cNvSpPr/>
          <p:nvPr>
            <p:custDataLst>
              <p:tags r:id="rId10"/>
            </p:custDataLst>
          </p:nvPr>
        </p:nvSpPr>
        <p:spPr>
          <a:xfrm>
            <a:off x="7915910" y="2821305"/>
            <a:ext cx="1092835"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数据管控平台</a:t>
            </a:r>
            <a:endParaRPr lang="zh-CN" altLang="en-US"/>
          </a:p>
        </p:txBody>
      </p:sp>
      <p:cxnSp>
        <p:nvCxnSpPr>
          <p:cNvPr id="17" name="直接连接符 16"/>
          <p:cNvCxnSpPr/>
          <p:nvPr>
            <p:custDataLst>
              <p:tags r:id="rId11"/>
            </p:custDataLst>
          </p:nvPr>
        </p:nvCxnSpPr>
        <p:spPr>
          <a:xfrm flipV="1">
            <a:off x="1152525" y="3597910"/>
            <a:ext cx="996823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2"/>
            </p:custDataLst>
          </p:nvPr>
        </p:nvSpPr>
        <p:spPr>
          <a:xfrm>
            <a:off x="9316085" y="2821305"/>
            <a:ext cx="1092835"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19" name="文本框 18"/>
          <p:cNvSpPr txBox="1"/>
          <p:nvPr>
            <p:custDataLst>
              <p:tags r:id="rId13"/>
            </p:custDataLst>
          </p:nvPr>
        </p:nvSpPr>
        <p:spPr>
          <a:xfrm>
            <a:off x="138430" y="3047365"/>
            <a:ext cx="4064000" cy="368300"/>
          </a:xfrm>
          <a:prstGeom prst="rect">
            <a:avLst/>
          </a:prstGeom>
          <a:noFill/>
        </p:spPr>
        <p:txBody>
          <a:bodyPr wrap="square" rtlCol="0">
            <a:spAutoFit/>
          </a:bodyPr>
          <a:p>
            <a:r>
              <a:rPr lang="zh-CN" altLang="en-US">
                <a:solidFill>
                  <a:schemeClr val="bg1"/>
                </a:solidFill>
              </a:rPr>
              <a:t>初恋平台</a:t>
            </a:r>
            <a:endParaRPr lang="zh-CN" altLang="en-US">
              <a:solidFill>
                <a:schemeClr val="bg1"/>
              </a:solidFill>
            </a:endParaRPr>
          </a:p>
        </p:txBody>
      </p:sp>
      <p:sp>
        <p:nvSpPr>
          <p:cNvPr id="20" name="下箭头 19"/>
          <p:cNvSpPr/>
          <p:nvPr/>
        </p:nvSpPr>
        <p:spPr>
          <a:xfrm>
            <a:off x="5102860" y="4156710"/>
            <a:ext cx="513080" cy="7092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5807710" y="4300855"/>
            <a:ext cx="4064000" cy="368300"/>
          </a:xfrm>
          <a:prstGeom prst="rect">
            <a:avLst/>
          </a:prstGeom>
          <a:noFill/>
        </p:spPr>
        <p:txBody>
          <a:bodyPr wrap="square" rtlCol="0">
            <a:spAutoFit/>
          </a:bodyPr>
          <a:p>
            <a:r>
              <a:rPr lang="en-US" altLang="zh-CN">
                <a:ln w="22225">
                  <a:solidFill>
                    <a:schemeClr val="accent2"/>
                  </a:solidFill>
                  <a:prstDash val="solid"/>
                </a:ln>
                <a:solidFill>
                  <a:schemeClr val="bg1"/>
                </a:solidFill>
                <a:effectLst/>
              </a:rPr>
              <a:t>to be continue```</a:t>
            </a:r>
            <a:endParaRPr lang="en-US" altLang="zh-CN">
              <a:ln w="22225">
                <a:solidFill>
                  <a:schemeClr val="accent2"/>
                </a:solidFill>
                <a:prstDash val="solid"/>
              </a:ln>
              <a:solidFill>
                <a:schemeClr val="bg1"/>
              </a:solidFill>
              <a:effectLst/>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 name="KSO_WM_UNIT_PLACING_PICTURE_USER_VIEWPORT" val="{&quot;height&quot;:8325,&quot;width&quot;:17520}"/>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UNIT_TABLE_BEAUTIFY" val="smartTable{51202d7d-9bea-4899-9357-10829e111265}"/>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UNIT_TABLE_BEAUTIFY" val="smartTable{b5ef125a-2863-4c10-9247-22d684ac17ed}"/>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 name="KSO_WM_UNIT_PLACING_PICTURE_USER_VIEWPORT" val="{&quot;height&quot;:13590,&quot;width&quot;:6420}"/>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PP_MARK_KEY" val="96a6da30-fcf3-4d17-83e8-84a313ded810"/>
  <p:tag name="COMMONDATA" val="eyJoZGlkIjoiMzU2ZDExYWQwYmY2NmY4YWY0ZWJhNjljZGUxMDc5ZWQ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2400</Words>
  <Application>WPS 演示</Application>
  <PresentationFormat>宽屏</PresentationFormat>
  <Paragraphs>426</Paragraphs>
  <Slides>36</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36</vt:i4>
      </vt:variant>
    </vt:vector>
  </HeadingPairs>
  <TitlesOfParts>
    <vt:vector size="53" baseType="lpstr">
      <vt:lpstr>Arial</vt:lpstr>
      <vt:lpstr>宋体</vt:lpstr>
      <vt:lpstr>Wingdings</vt:lpstr>
      <vt:lpstr>微软雅黑</vt:lpstr>
      <vt:lpstr>思源黑体</vt:lpstr>
      <vt:lpstr>黑体</vt:lpstr>
      <vt:lpstr>-apple-system</vt:lpstr>
      <vt:lpstr>LaTeX</vt:lpstr>
      <vt:lpstr>Arial Unicode MS</vt:lpstr>
      <vt:lpstr>等线 Light</vt:lpstr>
      <vt:lpstr>Calibri Light</vt:lpstr>
      <vt:lpstr>等线</vt:lpstr>
      <vt:lpstr>Calibri</vt:lpstr>
      <vt:lpstr>汉仪铸字烈焰体W</vt:lpstr>
      <vt:lpstr>汉仪铸字美心体简</vt:lpstr>
      <vt:lpstr>汉仪雅酷黑 85W</vt:lpstr>
      <vt:lpstr>Office 主题​​</vt:lpstr>
      <vt:lpstr>PowerPoint 演示文稿</vt:lpstr>
      <vt:lpstr>PowerPoint 演示文稿</vt:lpstr>
      <vt:lpstr>PowerPoint 演示文稿</vt:lpstr>
      <vt:lpstr>背景</vt:lpstr>
      <vt:lpstr>项目章程相关</vt:lpstr>
      <vt:lpstr>项目目标</vt:lpstr>
      <vt:lpstr>PowerPoint 演示文稿</vt:lpstr>
      <vt:lpstr>工作流程</vt:lpstr>
      <vt:lpstr>整体架构图</vt:lpstr>
      <vt:lpstr>架构设计</vt:lpstr>
      <vt:lpstr>工作拆分说明</vt:lpstr>
      <vt:lpstr>PowerPoint 演示文稿</vt:lpstr>
      <vt:lpstr>修改租户配置逻辑</vt:lpstr>
      <vt:lpstr>模块配置处理</vt:lpstr>
      <vt:lpstr>模块配置处理</vt:lpstr>
      <vt:lpstr>接口调用逻辑</vt:lpstr>
      <vt:lpstr>用户登录逻辑</vt:lpstr>
      <vt:lpstr>用户切换租户逻辑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开发计划里程碑</vt:lpstr>
      <vt:lpstr>资源安排</vt:lpstr>
      <vt:lpstr>PowerPoint 演示文稿</vt:lpstr>
      <vt:lpstr>风险</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若黎</cp:lastModifiedBy>
  <cp:revision>219</cp:revision>
  <dcterms:created xsi:type="dcterms:W3CDTF">2020-09-17T07:48:00Z</dcterms:created>
  <dcterms:modified xsi:type="dcterms:W3CDTF">2023-07-05T08:59:25Z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BAFFFFD9182747E28F086873E7034937_13</vt:lpwstr>
  </property>
  <property fmtid="{D5CDD505-2E9C-101B-9397-08002B2CF9AE}" pid="3" name="KSOProductBuildVer">
    <vt:lpwstr>2052-11.1.0.14309</vt:lpwstr>
  </property>
</Properties>
</file>